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31"/>
  </p:notesMasterIdLst>
  <p:sldIdLst>
    <p:sldId id="256" r:id="rId2"/>
    <p:sldId id="395" r:id="rId3"/>
    <p:sldId id="257" r:id="rId4"/>
    <p:sldId id="315" r:id="rId5"/>
    <p:sldId id="358" r:id="rId6"/>
    <p:sldId id="262" r:id="rId7"/>
    <p:sldId id="265" r:id="rId8"/>
    <p:sldId id="269" r:id="rId9"/>
    <p:sldId id="282" r:id="rId10"/>
    <p:sldId id="322" r:id="rId11"/>
    <p:sldId id="409" r:id="rId12"/>
    <p:sldId id="272" r:id="rId13"/>
    <p:sldId id="268" r:id="rId14"/>
    <p:sldId id="271" r:id="rId15"/>
    <p:sldId id="366" r:id="rId16"/>
    <p:sldId id="316" r:id="rId17"/>
    <p:sldId id="371" r:id="rId18"/>
    <p:sldId id="286" r:id="rId19"/>
    <p:sldId id="368" r:id="rId20"/>
    <p:sldId id="369" r:id="rId21"/>
    <p:sldId id="367" r:id="rId22"/>
    <p:sldId id="276" r:id="rId23"/>
    <p:sldId id="275" r:id="rId24"/>
    <p:sldId id="433" r:id="rId25"/>
    <p:sldId id="319" r:id="rId26"/>
    <p:sldId id="411" r:id="rId27"/>
    <p:sldId id="427" r:id="rId28"/>
    <p:sldId id="428" r:id="rId29"/>
    <p:sldId id="429" r:id="rId30"/>
    <p:sldId id="431" r:id="rId31"/>
    <p:sldId id="430" r:id="rId32"/>
    <p:sldId id="432" r:id="rId33"/>
    <p:sldId id="397" r:id="rId34"/>
    <p:sldId id="416" r:id="rId35"/>
    <p:sldId id="415" r:id="rId36"/>
    <p:sldId id="418" r:id="rId37"/>
    <p:sldId id="417" r:id="rId38"/>
    <p:sldId id="434" r:id="rId39"/>
    <p:sldId id="419" r:id="rId40"/>
    <p:sldId id="420" r:id="rId41"/>
    <p:sldId id="422" r:id="rId42"/>
    <p:sldId id="436" r:id="rId43"/>
    <p:sldId id="423" r:id="rId44"/>
    <p:sldId id="425" r:id="rId45"/>
    <p:sldId id="426" r:id="rId46"/>
    <p:sldId id="446" r:id="rId47"/>
    <p:sldId id="445" r:id="rId48"/>
    <p:sldId id="439" r:id="rId49"/>
    <p:sldId id="441" r:id="rId50"/>
    <p:sldId id="437" r:id="rId51"/>
    <p:sldId id="442" r:id="rId52"/>
    <p:sldId id="443" r:id="rId53"/>
    <p:sldId id="444" r:id="rId54"/>
    <p:sldId id="440" r:id="rId55"/>
    <p:sldId id="447" r:id="rId56"/>
    <p:sldId id="438" r:id="rId57"/>
    <p:sldId id="290" r:id="rId58"/>
    <p:sldId id="323" r:id="rId59"/>
    <p:sldId id="292" r:id="rId60"/>
    <p:sldId id="293" r:id="rId61"/>
    <p:sldId id="294" r:id="rId62"/>
    <p:sldId id="295" r:id="rId63"/>
    <p:sldId id="299" r:id="rId64"/>
    <p:sldId id="303" r:id="rId65"/>
    <p:sldId id="359" r:id="rId66"/>
    <p:sldId id="297" r:id="rId67"/>
    <p:sldId id="296" r:id="rId68"/>
    <p:sldId id="298" r:id="rId69"/>
    <p:sldId id="305" r:id="rId70"/>
    <p:sldId id="306" r:id="rId71"/>
    <p:sldId id="307" r:id="rId72"/>
    <p:sldId id="401" r:id="rId73"/>
    <p:sldId id="310" r:id="rId74"/>
    <p:sldId id="325" r:id="rId75"/>
    <p:sldId id="400" r:id="rId76"/>
    <p:sldId id="398" r:id="rId77"/>
    <p:sldId id="326" r:id="rId78"/>
    <p:sldId id="321" r:id="rId79"/>
    <p:sldId id="384" r:id="rId80"/>
    <p:sldId id="390" r:id="rId81"/>
    <p:sldId id="385" r:id="rId82"/>
    <p:sldId id="386" r:id="rId83"/>
    <p:sldId id="391" r:id="rId84"/>
    <p:sldId id="387" r:id="rId85"/>
    <p:sldId id="392" r:id="rId86"/>
    <p:sldId id="389" r:id="rId87"/>
    <p:sldId id="393" r:id="rId88"/>
    <p:sldId id="327" r:id="rId89"/>
    <p:sldId id="329" r:id="rId90"/>
    <p:sldId id="328" r:id="rId91"/>
    <p:sldId id="331" r:id="rId92"/>
    <p:sldId id="330" r:id="rId93"/>
    <p:sldId id="332" r:id="rId94"/>
    <p:sldId id="333" r:id="rId95"/>
    <p:sldId id="334" r:id="rId96"/>
    <p:sldId id="357" r:id="rId97"/>
    <p:sldId id="340" r:id="rId98"/>
    <p:sldId id="335" r:id="rId99"/>
    <p:sldId id="402" r:id="rId100"/>
    <p:sldId id="341" r:id="rId101"/>
    <p:sldId id="339" r:id="rId102"/>
    <p:sldId id="403" r:id="rId103"/>
    <p:sldId id="404" r:id="rId104"/>
    <p:sldId id="342" r:id="rId105"/>
    <p:sldId id="343" r:id="rId106"/>
    <p:sldId id="344" r:id="rId107"/>
    <p:sldId id="373" r:id="rId108"/>
    <p:sldId id="345" r:id="rId109"/>
    <p:sldId id="347" r:id="rId110"/>
    <p:sldId id="348" r:id="rId111"/>
    <p:sldId id="405" r:id="rId112"/>
    <p:sldId id="406" r:id="rId113"/>
    <p:sldId id="350" r:id="rId114"/>
    <p:sldId id="376" r:id="rId115"/>
    <p:sldId id="353" r:id="rId116"/>
    <p:sldId id="351" r:id="rId117"/>
    <p:sldId id="375" r:id="rId118"/>
    <p:sldId id="355" r:id="rId119"/>
    <p:sldId id="407" r:id="rId120"/>
    <p:sldId id="408" r:id="rId121"/>
    <p:sldId id="383" r:id="rId122"/>
    <p:sldId id="413" r:id="rId123"/>
    <p:sldId id="361" r:id="rId124"/>
    <p:sldId id="377" r:id="rId125"/>
    <p:sldId id="379" r:id="rId126"/>
    <p:sldId id="300" r:id="rId127"/>
    <p:sldId id="394" r:id="rId128"/>
    <p:sldId id="414" r:id="rId129"/>
    <p:sldId id="363" r:id="rId1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wel Klimczyk" initials="PK" lastIdx="8" clrIdx="0">
    <p:extLst>
      <p:ext uri="{19B8F6BF-5375-455C-9EA6-DF929625EA0E}">
        <p15:presenceInfo xmlns:p15="http://schemas.microsoft.com/office/powerpoint/2012/main" userId="c67708b62c4c123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Styl jasny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Styl jasny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Styl ciemny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84" autoAdjust="0"/>
    <p:restoredTop sz="94411" autoAdjust="0"/>
  </p:normalViewPr>
  <p:slideViewPr>
    <p:cSldViewPr snapToGrid="0">
      <p:cViewPr varScale="1">
        <p:scale>
          <a:sx n="114" d="100"/>
          <a:sy n="114" d="100"/>
        </p:scale>
        <p:origin x="1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viewProps" Target="view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theme" Target="theme/theme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notesMaster" Target="notesMasters/notesMaster1.xml"/><Relationship Id="rId136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commentAuthors" Target="commentAuthor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Arkusz1!$B$7</c:f>
              <c:strCache>
                <c:ptCount val="1"/>
                <c:pt idx="0">
                  <c:v>Requests per second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c:spPr>
          <c:invertIfNegative val="0"/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solidFill>
                  <a:sysClr val="windowText" lastClr="000000"/>
                </a:solidFill>
              </a:ln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901-45F6-9FF3-1FB836BA1BF7}"/>
              </c:ext>
            </c:extLst>
          </c:dPt>
          <c:cat>
            <c:strRef>
              <c:f>Arkusz1!$C$6:$E$6</c:f>
              <c:strCache>
                <c:ptCount val="2"/>
                <c:pt idx="0">
                  <c:v>No docs</c:v>
                </c:pt>
                <c:pt idx="1">
                  <c:v>Cleaning &amp; singleton</c:v>
                </c:pt>
              </c:strCache>
            </c:strRef>
          </c:cat>
          <c:val>
            <c:numRef>
              <c:f>Arkusz1!$C$7:$E$7</c:f>
              <c:numCache>
                <c:formatCode>General</c:formatCode>
                <c:ptCount val="3"/>
                <c:pt idx="0">
                  <c:v>1.1299999999999999</c:v>
                </c:pt>
                <c:pt idx="1">
                  <c:v>10.93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901-45F6-9FF3-1FB836BA1B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3960559"/>
        <c:axId val="653960975"/>
      </c:barChart>
      <c:catAx>
        <c:axId val="653960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53960975"/>
        <c:crosses val="autoZero"/>
        <c:auto val="1"/>
        <c:lblAlgn val="ctr"/>
        <c:lblOffset val="100"/>
        <c:noMultiLvlLbl val="0"/>
      </c:catAx>
      <c:valAx>
        <c:axId val="6539609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53960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 </a:t>
            </a:r>
            <a:r>
              <a:rPr lang="en-US" dirty="0"/>
              <a:t>= 35,</a:t>
            </a:r>
            <a:r>
              <a:rPr lang="en-US" baseline="0" dirty="0"/>
              <a:t> ns</a:t>
            </a:r>
            <a:endParaRPr lang="en-US" dirty="0"/>
          </a:p>
        </c:rich>
      </c:tx>
      <c:layout>
        <c:manualLayout>
          <c:xMode val="edge"/>
          <c:yMode val="edge"/>
          <c:x val="0.47940266841644796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slajdy.xlsx]Arkusz2'!$H$64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slajdy.xlsx]Arkusz2'!$I$63:$J$63</c:f>
              <c:strCache>
                <c:ptCount val="2"/>
                <c:pt idx="0">
                  <c:v>Memoization</c:v>
                </c:pt>
                <c:pt idx="1">
                  <c:v>Iterative</c:v>
                </c:pt>
              </c:strCache>
            </c:strRef>
          </c:cat>
          <c:val>
            <c:numRef>
              <c:f>'[dpf slajdy.xlsx]Arkusz2'!$I$64:$J$64</c:f>
              <c:numCache>
                <c:formatCode>#,##0.00</c:formatCode>
                <c:ptCount val="2"/>
                <c:pt idx="0" formatCode="General">
                  <c:v>181.44200000000001</c:v>
                </c:pt>
                <c:pt idx="1">
                  <c:v>17.327999999999999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01-4271-9493-8B74EB0663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9032703"/>
        <c:axId val="1179046015"/>
      </c:barChart>
      <c:catAx>
        <c:axId val="1179032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46015"/>
        <c:crosses val="autoZero"/>
        <c:auto val="1"/>
        <c:lblAlgn val="ctr"/>
        <c:lblOffset val="100"/>
        <c:noMultiLvlLbl val="0"/>
      </c:catAx>
      <c:valAx>
        <c:axId val="1179046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327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Arkusz1!$B$11</c:f>
              <c:strCache>
                <c:ptCount val="1"/>
                <c:pt idx="0">
                  <c:v>Requests per second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Arkusz1!$C$10:$E$10</c:f>
              <c:strCache>
                <c:ptCount val="3"/>
                <c:pt idx="0">
                  <c:v>No docs</c:v>
                </c:pt>
                <c:pt idx="1">
                  <c:v>Cleaning &amp; singleton</c:v>
                </c:pt>
                <c:pt idx="2">
                  <c:v>Direct / TCP</c:v>
                </c:pt>
              </c:strCache>
            </c:strRef>
          </c:cat>
          <c:val>
            <c:numRef>
              <c:f>Arkusz1!$C$11:$E$11</c:f>
              <c:numCache>
                <c:formatCode>General</c:formatCode>
                <c:ptCount val="3"/>
                <c:pt idx="0">
                  <c:v>1.1299999999999999</c:v>
                </c:pt>
                <c:pt idx="1">
                  <c:v>10.93</c:v>
                </c:pt>
                <c:pt idx="2">
                  <c:v>13.23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E3-444E-BF23-E522E09557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7236783"/>
        <c:axId val="1177243023"/>
      </c:barChart>
      <c:catAx>
        <c:axId val="11772367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7243023"/>
        <c:crosses val="autoZero"/>
        <c:auto val="1"/>
        <c:lblAlgn val="ctr"/>
        <c:lblOffset val="100"/>
        <c:noMultiLvlLbl val="0"/>
      </c:catAx>
      <c:valAx>
        <c:axId val="117724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72367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n</a:t>
            </a:r>
            <a:r>
              <a:rPr lang="en-GB" baseline="0"/>
              <a:t> = 15, 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Arkusz2!$B$5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Arkusz2!$C$4:$D$4</c:f>
              <c:strCache>
                <c:ptCount val="2"/>
                <c:pt idx="0">
                  <c:v>Default</c:v>
                </c:pt>
                <c:pt idx="1">
                  <c:v>Recursive TPL</c:v>
                </c:pt>
              </c:strCache>
            </c:strRef>
          </c:cat>
          <c:val>
            <c:numRef>
              <c:f>Arkusz2!$C$5:$D$5</c:f>
              <c:numCache>
                <c:formatCode>#,##0.00</c:formatCode>
                <c:ptCount val="2"/>
                <c:pt idx="0">
                  <c:v>3130.904</c:v>
                </c:pt>
                <c:pt idx="1">
                  <c:v>230628.9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CE-4748-A1F5-B7DA06B445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4313967"/>
        <c:axId val="614310223"/>
      </c:barChart>
      <c:catAx>
        <c:axId val="6143139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14310223"/>
        <c:crosses val="autoZero"/>
        <c:auto val="1"/>
        <c:lblAlgn val="ctr"/>
        <c:lblOffset val="100"/>
        <c:noMultiLvlLbl val="0"/>
      </c:catAx>
      <c:valAx>
        <c:axId val="6143102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143139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n =</a:t>
            </a:r>
            <a:r>
              <a:rPr lang="en-GB" baseline="0"/>
              <a:t> 35, ns</a:t>
            </a:r>
            <a:endParaRPr lang="pl-PL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Arkusz2!$I$4:$J$4</c:f>
              <c:strCache>
                <c:ptCount val="2"/>
                <c:pt idx="0">
                  <c:v>Default</c:v>
                </c:pt>
                <c:pt idx="1">
                  <c:v>Recursive TPL</c:v>
                </c:pt>
              </c:strCache>
            </c:strRef>
          </c:cat>
          <c:val>
            <c:numRef>
              <c:f>Arkusz2!$I$5:$J$5</c:f>
              <c:numCache>
                <c:formatCode>#,##0.00</c:formatCode>
                <c:ptCount val="2"/>
                <c:pt idx="0">
                  <c:v>47396067.945</c:v>
                </c:pt>
                <c:pt idx="1">
                  <c:v>4621743140.7519999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38-47A9-AF55-8023438F55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9030623"/>
        <c:axId val="1179042271"/>
      </c:barChart>
      <c:catAx>
        <c:axId val="11790306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42271"/>
        <c:crosses val="autoZero"/>
        <c:auto val="1"/>
        <c:lblAlgn val="ctr"/>
        <c:lblOffset val="100"/>
        <c:noMultiLvlLbl val="0"/>
      </c:catAx>
      <c:valAx>
        <c:axId val="11790422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306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</a:t>
            </a:r>
            <a:r>
              <a:rPr lang="en-US" baseline="0" dirty="0" smtClean="0"/>
              <a:t> = 15, ns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Arkusz2!$B$24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Arkusz2!$C$23:$D$23</c:f>
              <c:strCache>
                <c:ptCount val="2"/>
                <c:pt idx="0">
                  <c:v>Default</c:v>
                </c:pt>
                <c:pt idx="1">
                  <c:v>Recursive TPL smarter</c:v>
                </c:pt>
              </c:strCache>
            </c:strRef>
          </c:cat>
          <c:val>
            <c:numRef>
              <c:f>Arkusz2!$C$24:$D$24</c:f>
              <c:numCache>
                <c:formatCode>#,##0.00</c:formatCode>
                <c:ptCount val="2"/>
                <c:pt idx="0">
                  <c:v>3130.904</c:v>
                </c:pt>
                <c:pt idx="1">
                  <c:v>6055.0159999999996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0D-4D90-9EDB-FA6EEDDB06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1686415"/>
        <c:axId val="1661685583"/>
      </c:barChart>
      <c:catAx>
        <c:axId val="16616864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1685583"/>
        <c:crosses val="autoZero"/>
        <c:auto val="1"/>
        <c:lblAlgn val="ctr"/>
        <c:lblOffset val="100"/>
        <c:noMultiLvlLbl val="0"/>
      </c:catAx>
      <c:valAx>
        <c:axId val="16616855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16864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 = 35, ns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Arkusz2!$H$24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Arkusz2!$I$23:$J$23</c:f>
              <c:strCache>
                <c:ptCount val="2"/>
                <c:pt idx="0">
                  <c:v>Default</c:v>
                </c:pt>
                <c:pt idx="1">
                  <c:v>Recursive TPL smarter</c:v>
                </c:pt>
              </c:strCache>
            </c:strRef>
          </c:cat>
          <c:val>
            <c:numRef>
              <c:f>Arkusz2!$I$24:$J$24</c:f>
              <c:numCache>
                <c:formatCode>#,##0.00</c:formatCode>
                <c:ptCount val="2"/>
                <c:pt idx="0">
                  <c:v>47396067.945</c:v>
                </c:pt>
                <c:pt idx="1">
                  <c:v>31406175.546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78-4391-A8A1-05B0D29CEB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9719439"/>
        <c:axId val="1669723183"/>
      </c:barChart>
      <c:catAx>
        <c:axId val="16697194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9723183"/>
        <c:crosses val="autoZero"/>
        <c:auto val="1"/>
        <c:lblAlgn val="ctr"/>
        <c:lblOffset val="100"/>
        <c:noMultiLvlLbl val="0"/>
      </c:catAx>
      <c:valAx>
        <c:axId val="1669723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97194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</a:t>
            </a:r>
            <a:r>
              <a:rPr lang="en-US" baseline="0" dirty="0" smtClean="0"/>
              <a:t> = 15, ns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slajdy.xlsx]Arkusz2'!$B$43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slajdy.xlsx]Arkusz2'!$C$42:$E$42</c:f>
              <c:strCache>
                <c:ptCount val="3"/>
                <c:pt idx="0">
                  <c:v>Default</c:v>
                </c:pt>
                <c:pt idx="1">
                  <c:v>Recursive TPL smarter</c:v>
                </c:pt>
                <c:pt idx="2">
                  <c:v>Memoization</c:v>
                </c:pt>
              </c:strCache>
            </c:strRef>
          </c:cat>
          <c:val>
            <c:numRef>
              <c:f>'[dpf slajdy.xlsx]Arkusz2'!$C$43:$E$43</c:f>
              <c:numCache>
                <c:formatCode>#,##0.00</c:formatCode>
                <c:ptCount val="3"/>
                <c:pt idx="0">
                  <c:v>3130.904</c:v>
                </c:pt>
                <c:pt idx="1">
                  <c:v>6055.0159999999996</c:v>
                </c:pt>
                <c:pt idx="2" formatCode="General">
                  <c:v>69.596999999999994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A3-4A16-BAC8-39960C9774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3155327"/>
        <c:axId val="1683155743"/>
      </c:barChart>
      <c:catAx>
        <c:axId val="16831553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55743"/>
        <c:crosses val="autoZero"/>
        <c:auto val="1"/>
        <c:lblAlgn val="ctr"/>
        <c:lblOffset val="100"/>
        <c:noMultiLvlLbl val="0"/>
      </c:catAx>
      <c:valAx>
        <c:axId val="168315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553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  =</a:t>
            </a:r>
            <a:r>
              <a:rPr lang="en-US" baseline="0" dirty="0" smtClean="0"/>
              <a:t> 35, 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slajdy.xlsx]Arkusz2'!$H$43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slajdy.xlsx]Arkusz2'!$I$42:$K$42</c:f>
              <c:strCache>
                <c:ptCount val="3"/>
                <c:pt idx="0">
                  <c:v>Default</c:v>
                </c:pt>
                <c:pt idx="1">
                  <c:v>Recursive TPL smarter</c:v>
                </c:pt>
                <c:pt idx="2">
                  <c:v>Memoization</c:v>
                </c:pt>
              </c:strCache>
            </c:strRef>
          </c:cat>
          <c:val>
            <c:numRef>
              <c:f>'[dpf slajdy.xlsx]Arkusz2'!$I$43:$K$43</c:f>
              <c:numCache>
                <c:formatCode>#,##0.00</c:formatCode>
                <c:ptCount val="3"/>
                <c:pt idx="0">
                  <c:v>47396067.945</c:v>
                </c:pt>
                <c:pt idx="1">
                  <c:v>31406175.546</c:v>
                </c:pt>
                <c:pt idx="2" formatCode="General">
                  <c:v>181.44200000000001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E8-448C-96E3-E62BFEC1DA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3169471"/>
        <c:axId val="1683172799"/>
      </c:barChart>
      <c:catAx>
        <c:axId val="1683169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72799"/>
        <c:crosses val="autoZero"/>
        <c:auto val="1"/>
        <c:lblAlgn val="ctr"/>
        <c:lblOffset val="100"/>
        <c:noMultiLvlLbl val="0"/>
      </c:catAx>
      <c:valAx>
        <c:axId val="16831727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694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 smtClean="0"/>
              <a:t>N = 15, ns</a:t>
            </a:r>
            <a:endParaRPr lang="pl-PL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slajdy.xlsx]Arkusz2'!$B$64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slajdy.xlsx]Arkusz2'!$C$63:$D$63</c:f>
              <c:strCache>
                <c:ptCount val="2"/>
                <c:pt idx="0">
                  <c:v>Memoization</c:v>
                </c:pt>
                <c:pt idx="1">
                  <c:v>Iterative</c:v>
                </c:pt>
              </c:strCache>
            </c:strRef>
          </c:cat>
          <c:val>
            <c:numRef>
              <c:f>'[dpf slajdy.xlsx]Arkusz2'!$C$64:$D$64</c:f>
              <c:numCache>
                <c:formatCode>#,##0.00</c:formatCode>
                <c:ptCount val="2"/>
                <c:pt idx="0" formatCode="General">
                  <c:v>69.596999999999994</c:v>
                </c:pt>
                <c:pt idx="1">
                  <c:v>7.3789999999999996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61-4A88-9F7A-09DC5FCDE7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3164479"/>
        <c:axId val="1683156991"/>
      </c:barChart>
      <c:catAx>
        <c:axId val="16831644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56991"/>
        <c:crosses val="autoZero"/>
        <c:auto val="1"/>
        <c:lblAlgn val="ctr"/>
        <c:lblOffset val="100"/>
        <c:noMultiLvlLbl val="0"/>
      </c:catAx>
      <c:valAx>
        <c:axId val="1683156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644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3A32D7-9E08-4BF1-ACDF-88F7696CF920}" type="doc">
      <dgm:prSet loTypeId="urn:microsoft.com/office/officeart/2005/8/layout/chevron1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0954AEA8-FD03-4227-92FA-E697C5E600C8}">
      <dgm:prSet/>
      <dgm:spPr/>
      <dgm:t>
        <a:bodyPr/>
        <a:lstStyle/>
        <a:p>
          <a:pPr rtl="0"/>
          <a:r>
            <a:rPr lang="en-US" dirty="0" smtClean="0"/>
            <a:t>Github</a:t>
          </a:r>
        </a:p>
        <a:p>
          <a:pPr rtl="0"/>
          <a:r>
            <a:rPr lang="en-US" dirty="0" smtClean="0"/>
            <a:t>blob</a:t>
          </a:r>
          <a:endParaRPr lang="pl-PL" dirty="0"/>
        </a:p>
      </dgm:t>
    </dgm:pt>
    <dgm:pt modelId="{EF269534-6C10-48B7-B0EE-B0D2FB4B8D9E}" type="parTrans" cxnId="{736A05DE-3BB1-4F76-9093-8F100FA4A1B1}">
      <dgm:prSet/>
      <dgm:spPr/>
      <dgm:t>
        <a:bodyPr/>
        <a:lstStyle/>
        <a:p>
          <a:endParaRPr lang="pl-PL"/>
        </a:p>
      </dgm:t>
    </dgm:pt>
    <dgm:pt modelId="{DAFD115A-79D7-4655-944A-B5CEE7B9D7F5}" type="sibTrans" cxnId="{736A05DE-3BB1-4F76-9093-8F100FA4A1B1}">
      <dgm:prSet/>
      <dgm:spPr/>
      <dgm:t>
        <a:bodyPr/>
        <a:lstStyle/>
        <a:p>
          <a:endParaRPr lang="pl-PL"/>
        </a:p>
      </dgm:t>
    </dgm:pt>
    <dgm:pt modelId="{AD8A0AF8-8584-4E6E-9C72-B866F4B0215C}">
      <dgm:prSet/>
      <dgm:spPr/>
      <dgm:t>
        <a:bodyPr/>
        <a:lstStyle/>
        <a:p>
          <a:pPr rtl="0"/>
          <a:r>
            <a:rPr lang="en-US" smtClean="0"/>
            <a:t>User</a:t>
          </a:r>
          <a:endParaRPr lang="pl-PL"/>
        </a:p>
      </dgm:t>
    </dgm:pt>
    <dgm:pt modelId="{540330B2-03D5-4B8F-894A-EA434A6232DA}" type="parTrans" cxnId="{D844705A-F140-4F06-905B-EF3B184D60E1}">
      <dgm:prSet/>
      <dgm:spPr/>
      <dgm:t>
        <a:bodyPr/>
        <a:lstStyle/>
        <a:p>
          <a:endParaRPr lang="pl-PL"/>
        </a:p>
      </dgm:t>
    </dgm:pt>
    <dgm:pt modelId="{C7364923-0C29-4D10-A445-153469A47B05}" type="sibTrans" cxnId="{D844705A-F140-4F06-905B-EF3B184D60E1}">
      <dgm:prSet/>
      <dgm:spPr/>
      <dgm:t>
        <a:bodyPr/>
        <a:lstStyle/>
        <a:p>
          <a:endParaRPr lang="pl-PL"/>
        </a:p>
      </dgm:t>
    </dgm:pt>
    <dgm:pt modelId="{47FD3634-A78D-4162-98BF-38D05C1B22AE}" type="pres">
      <dgm:prSet presAssocID="{A23A32D7-9E08-4BF1-ACDF-88F7696CF92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5335EBBC-5461-4FDB-8028-9AF7E0AD7881}" type="pres">
      <dgm:prSet presAssocID="{0954AEA8-FD03-4227-92FA-E697C5E600C8}" presName="parTxOnly" presStyleLbl="node1" presStyleIdx="0" presStyleCnt="2" custLinFactNeighborX="25418" custLinFactNeighborY="-5323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DB3B984F-DC1A-44D3-92D2-E08B188670B2}" type="pres">
      <dgm:prSet presAssocID="{DAFD115A-79D7-4655-944A-B5CEE7B9D7F5}" presName="parTxOnlySpace" presStyleCnt="0"/>
      <dgm:spPr/>
    </dgm:pt>
    <dgm:pt modelId="{41A2A8FA-72FD-4E4F-9124-3F3A32148CAD}" type="pres">
      <dgm:prSet presAssocID="{AD8A0AF8-8584-4E6E-9C72-B866F4B0215C}" presName="parTxOnly" presStyleLbl="node1" presStyleIdx="1" presStyleCnt="2" custLinFactNeighborX="25418" custLinFactNeighborY="-817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6ACED277-6298-46CF-9AB1-E49FD047434B}" type="presOf" srcId="{0954AEA8-FD03-4227-92FA-E697C5E600C8}" destId="{5335EBBC-5461-4FDB-8028-9AF7E0AD7881}" srcOrd="0" destOrd="0" presId="urn:microsoft.com/office/officeart/2005/8/layout/chevron1"/>
    <dgm:cxn modelId="{D844705A-F140-4F06-905B-EF3B184D60E1}" srcId="{A23A32D7-9E08-4BF1-ACDF-88F7696CF920}" destId="{AD8A0AF8-8584-4E6E-9C72-B866F4B0215C}" srcOrd="1" destOrd="0" parTransId="{540330B2-03D5-4B8F-894A-EA434A6232DA}" sibTransId="{C7364923-0C29-4D10-A445-153469A47B05}"/>
    <dgm:cxn modelId="{7C2B3585-1BDC-441D-94DB-A33C3BE10586}" type="presOf" srcId="{A23A32D7-9E08-4BF1-ACDF-88F7696CF920}" destId="{47FD3634-A78D-4162-98BF-38D05C1B22AE}" srcOrd="0" destOrd="0" presId="urn:microsoft.com/office/officeart/2005/8/layout/chevron1"/>
    <dgm:cxn modelId="{736A05DE-3BB1-4F76-9093-8F100FA4A1B1}" srcId="{A23A32D7-9E08-4BF1-ACDF-88F7696CF920}" destId="{0954AEA8-FD03-4227-92FA-E697C5E600C8}" srcOrd="0" destOrd="0" parTransId="{EF269534-6C10-48B7-B0EE-B0D2FB4B8D9E}" sibTransId="{DAFD115A-79D7-4655-944A-B5CEE7B9D7F5}"/>
    <dgm:cxn modelId="{A19A06EE-41D7-480A-B65D-91528342C75D}" type="presOf" srcId="{AD8A0AF8-8584-4E6E-9C72-B866F4B0215C}" destId="{41A2A8FA-72FD-4E4F-9124-3F3A32148CAD}" srcOrd="0" destOrd="0" presId="urn:microsoft.com/office/officeart/2005/8/layout/chevron1"/>
    <dgm:cxn modelId="{07D83210-09B7-468C-B2CD-C970DC847FCC}" type="presParOf" srcId="{47FD3634-A78D-4162-98BF-38D05C1B22AE}" destId="{5335EBBC-5461-4FDB-8028-9AF7E0AD7881}" srcOrd="0" destOrd="0" presId="urn:microsoft.com/office/officeart/2005/8/layout/chevron1"/>
    <dgm:cxn modelId="{6AEA2B5E-7C41-49B2-8CE9-1068E7F98594}" type="presParOf" srcId="{47FD3634-A78D-4162-98BF-38D05C1B22AE}" destId="{DB3B984F-DC1A-44D3-92D2-E08B188670B2}" srcOrd="1" destOrd="0" presId="urn:microsoft.com/office/officeart/2005/8/layout/chevron1"/>
    <dgm:cxn modelId="{E358376D-55B6-4A47-B73E-37B05D722EA0}" type="presParOf" srcId="{47FD3634-A78D-4162-98BF-38D05C1B22AE}" destId="{41A2A8FA-72FD-4E4F-9124-3F3A32148CAD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3A32D7-9E08-4BF1-ACDF-88F7696CF920}" type="doc">
      <dgm:prSet loTypeId="urn:microsoft.com/office/officeart/2005/8/layout/chevron1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0954AEA8-FD03-4227-92FA-E697C5E600C8}">
      <dgm:prSet/>
      <dgm:spPr/>
      <dgm:t>
        <a:bodyPr/>
        <a:lstStyle/>
        <a:p>
          <a:pPr rtl="0"/>
          <a:r>
            <a:rPr lang="en-US" dirty="0" smtClean="0"/>
            <a:t>Github</a:t>
          </a:r>
        </a:p>
        <a:p>
          <a:pPr rtl="0"/>
          <a:r>
            <a:rPr lang="en-US" dirty="0" smtClean="0"/>
            <a:t>blob</a:t>
          </a:r>
          <a:endParaRPr lang="pl-PL" dirty="0"/>
        </a:p>
      </dgm:t>
    </dgm:pt>
    <dgm:pt modelId="{EF269534-6C10-48B7-B0EE-B0D2FB4B8D9E}" type="parTrans" cxnId="{736A05DE-3BB1-4F76-9093-8F100FA4A1B1}">
      <dgm:prSet/>
      <dgm:spPr/>
      <dgm:t>
        <a:bodyPr/>
        <a:lstStyle/>
        <a:p>
          <a:endParaRPr lang="pl-PL"/>
        </a:p>
      </dgm:t>
    </dgm:pt>
    <dgm:pt modelId="{DAFD115A-79D7-4655-944A-B5CEE7B9D7F5}" type="sibTrans" cxnId="{736A05DE-3BB1-4F76-9093-8F100FA4A1B1}">
      <dgm:prSet/>
      <dgm:spPr/>
      <dgm:t>
        <a:bodyPr/>
        <a:lstStyle/>
        <a:p>
          <a:endParaRPr lang="pl-PL"/>
        </a:p>
      </dgm:t>
    </dgm:pt>
    <dgm:pt modelId="{B9E5593B-D279-4818-B9ED-9BF448A33646}">
      <dgm:prSet/>
      <dgm:spPr/>
      <dgm:t>
        <a:bodyPr/>
        <a:lstStyle/>
        <a:p>
          <a:pPr rtl="0"/>
          <a:r>
            <a:rPr lang="en-US" dirty="0" smtClean="0"/>
            <a:t>Server</a:t>
          </a:r>
          <a:endParaRPr lang="pl-PL" dirty="0"/>
        </a:p>
      </dgm:t>
    </dgm:pt>
    <dgm:pt modelId="{9364A599-7DCC-49BB-814E-4CE0E18F2AEC}" type="parTrans" cxnId="{9D47B8F3-5D67-4383-B65B-2387762CD4D3}">
      <dgm:prSet/>
      <dgm:spPr/>
      <dgm:t>
        <a:bodyPr/>
        <a:lstStyle/>
        <a:p>
          <a:endParaRPr lang="pl-PL"/>
        </a:p>
      </dgm:t>
    </dgm:pt>
    <dgm:pt modelId="{3BCB32BE-1C5D-4AA5-B4E9-9FD2DB7AE227}" type="sibTrans" cxnId="{9D47B8F3-5D67-4383-B65B-2387762CD4D3}">
      <dgm:prSet/>
      <dgm:spPr/>
      <dgm:t>
        <a:bodyPr/>
        <a:lstStyle/>
        <a:p>
          <a:endParaRPr lang="pl-PL"/>
        </a:p>
      </dgm:t>
    </dgm:pt>
    <dgm:pt modelId="{AD8A0AF8-8584-4E6E-9C72-B866F4B0215C}">
      <dgm:prSet/>
      <dgm:spPr/>
      <dgm:t>
        <a:bodyPr/>
        <a:lstStyle/>
        <a:p>
          <a:pPr rtl="0"/>
          <a:r>
            <a:rPr lang="en-US" smtClean="0"/>
            <a:t>User</a:t>
          </a:r>
          <a:endParaRPr lang="pl-PL"/>
        </a:p>
      </dgm:t>
    </dgm:pt>
    <dgm:pt modelId="{540330B2-03D5-4B8F-894A-EA434A6232DA}" type="parTrans" cxnId="{D844705A-F140-4F06-905B-EF3B184D60E1}">
      <dgm:prSet/>
      <dgm:spPr/>
      <dgm:t>
        <a:bodyPr/>
        <a:lstStyle/>
        <a:p>
          <a:endParaRPr lang="pl-PL"/>
        </a:p>
      </dgm:t>
    </dgm:pt>
    <dgm:pt modelId="{C7364923-0C29-4D10-A445-153469A47B05}" type="sibTrans" cxnId="{D844705A-F140-4F06-905B-EF3B184D60E1}">
      <dgm:prSet/>
      <dgm:spPr/>
      <dgm:t>
        <a:bodyPr/>
        <a:lstStyle/>
        <a:p>
          <a:endParaRPr lang="pl-PL"/>
        </a:p>
      </dgm:t>
    </dgm:pt>
    <dgm:pt modelId="{47FD3634-A78D-4162-98BF-38D05C1B22AE}" type="pres">
      <dgm:prSet presAssocID="{A23A32D7-9E08-4BF1-ACDF-88F7696CF92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5335EBBC-5461-4FDB-8028-9AF7E0AD7881}" type="pres">
      <dgm:prSet presAssocID="{0954AEA8-FD03-4227-92FA-E697C5E600C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DB3B984F-DC1A-44D3-92D2-E08B188670B2}" type="pres">
      <dgm:prSet presAssocID="{DAFD115A-79D7-4655-944A-B5CEE7B9D7F5}" presName="parTxOnlySpace" presStyleCnt="0"/>
      <dgm:spPr/>
    </dgm:pt>
    <dgm:pt modelId="{4C661FBC-4245-42B9-9709-366CD0F986D5}" type="pres">
      <dgm:prSet presAssocID="{B9E5593B-D279-4818-B9ED-9BF448A33646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F6CCD651-ABDF-494F-854D-7D70DBA66D44}" type="pres">
      <dgm:prSet presAssocID="{3BCB32BE-1C5D-4AA5-B4E9-9FD2DB7AE227}" presName="parTxOnlySpace" presStyleCnt="0"/>
      <dgm:spPr/>
    </dgm:pt>
    <dgm:pt modelId="{41A2A8FA-72FD-4E4F-9124-3F3A32148CAD}" type="pres">
      <dgm:prSet presAssocID="{AD8A0AF8-8584-4E6E-9C72-B866F4B0215C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7C2B3585-1BDC-441D-94DB-A33C3BE10586}" type="presOf" srcId="{A23A32D7-9E08-4BF1-ACDF-88F7696CF920}" destId="{47FD3634-A78D-4162-98BF-38D05C1B22AE}" srcOrd="0" destOrd="0" presId="urn:microsoft.com/office/officeart/2005/8/layout/chevron1"/>
    <dgm:cxn modelId="{E535661E-90BA-4FC7-A82B-B8FFAA56AABD}" type="presOf" srcId="{B9E5593B-D279-4818-B9ED-9BF448A33646}" destId="{4C661FBC-4245-42B9-9709-366CD0F986D5}" srcOrd="0" destOrd="0" presId="urn:microsoft.com/office/officeart/2005/8/layout/chevron1"/>
    <dgm:cxn modelId="{9D47B8F3-5D67-4383-B65B-2387762CD4D3}" srcId="{A23A32D7-9E08-4BF1-ACDF-88F7696CF920}" destId="{B9E5593B-D279-4818-B9ED-9BF448A33646}" srcOrd="1" destOrd="0" parTransId="{9364A599-7DCC-49BB-814E-4CE0E18F2AEC}" sibTransId="{3BCB32BE-1C5D-4AA5-B4E9-9FD2DB7AE227}"/>
    <dgm:cxn modelId="{D844705A-F140-4F06-905B-EF3B184D60E1}" srcId="{A23A32D7-9E08-4BF1-ACDF-88F7696CF920}" destId="{AD8A0AF8-8584-4E6E-9C72-B866F4B0215C}" srcOrd="2" destOrd="0" parTransId="{540330B2-03D5-4B8F-894A-EA434A6232DA}" sibTransId="{C7364923-0C29-4D10-A445-153469A47B05}"/>
    <dgm:cxn modelId="{736A05DE-3BB1-4F76-9093-8F100FA4A1B1}" srcId="{A23A32D7-9E08-4BF1-ACDF-88F7696CF920}" destId="{0954AEA8-FD03-4227-92FA-E697C5E600C8}" srcOrd="0" destOrd="0" parTransId="{EF269534-6C10-48B7-B0EE-B0D2FB4B8D9E}" sibTransId="{DAFD115A-79D7-4655-944A-B5CEE7B9D7F5}"/>
    <dgm:cxn modelId="{6ACED277-6298-46CF-9AB1-E49FD047434B}" type="presOf" srcId="{0954AEA8-FD03-4227-92FA-E697C5E600C8}" destId="{5335EBBC-5461-4FDB-8028-9AF7E0AD7881}" srcOrd="0" destOrd="0" presId="urn:microsoft.com/office/officeart/2005/8/layout/chevron1"/>
    <dgm:cxn modelId="{A19A06EE-41D7-480A-B65D-91528342C75D}" type="presOf" srcId="{AD8A0AF8-8584-4E6E-9C72-B866F4B0215C}" destId="{41A2A8FA-72FD-4E4F-9124-3F3A32148CAD}" srcOrd="0" destOrd="0" presId="urn:microsoft.com/office/officeart/2005/8/layout/chevron1"/>
    <dgm:cxn modelId="{07D83210-09B7-468C-B2CD-C970DC847FCC}" type="presParOf" srcId="{47FD3634-A78D-4162-98BF-38D05C1B22AE}" destId="{5335EBBC-5461-4FDB-8028-9AF7E0AD7881}" srcOrd="0" destOrd="0" presId="urn:microsoft.com/office/officeart/2005/8/layout/chevron1"/>
    <dgm:cxn modelId="{6AEA2B5E-7C41-49B2-8CE9-1068E7F98594}" type="presParOf" srcId="{47FD3634-A78D-4162-98BF-38D05C1B22AE}" destId="{DB3B984F-DC1A-44D3-92D2-E08B188670B2}" srcOrd="1" destOrd="0" presId="urn:microsoft.com/office/officeart/2005/8/layout/chevron1"/>
    <dgm:cxn modelId="{EAB4CC4F-1F1B-4740-8B52-CC91B835FE7F}" type="presParOf" srcId="{47FD3634-A78D-4162-98BF-38D05C1B22AE}" destId="{4C661FBC-4245-42B9-9709-366CD0F986D5}" srcOrd="2" destOrd="0" presId="urn:microsoft.com/office/officeart/2005/8/layout/chevron1"/>
    <dgm:cxn modelId="{03BEB8CA-9DA6-44E5-960E-0411B6DE20C3}" type="presParOf" srcId="{47FD3634-A78D-4162-98BF-38D05C1B22AE}" destId="{F6CCD651-ABDF-494F-854D-7D70DBA66D44}" srcOrd="3" destOrd="0" presId="urn:microsoft.com/office/officeart/2005/8/layout/chevron1"/>
    <dgm:cxn modelId="{E358376D-55B6-4A47-B73E-37B05D722EA0}" type="presParOf" srcId="{47FD3634-A78D-4162-98BF-38D05C1B22AE}" destId="{41A2A8FA-72FD-4E4F-9124-3F3A32148CAD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35EBBC-5461-4FDB-8028-9AF7E0AD7881}">
      <dsp:nvSpPr>
        <dsp:cNvPr id="0" name=""/>
        <dsp:cNvSpPr/>
      </dsp:nvSpPr>
      <dsp:spPr>
        <a:xfrm>
          <a:off x="144870" y="0"/>
          <a:ext cx="5347594" cy="213903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031" tIns="82677" rIns="82677" bIns="82677" numCol="1" spcCol="1270" anchor="ctr" anchorCtr="0">
          <a:noAutofit/>
        </a:bodyPr>
        <a:lstStyle/>
        <a:p>
          <a:pPr lvl="0" algn="ctr" defTabSz="2755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200" kern="1200" dirty="0" smtClean="0"/>
            <a:t>Github</a:t>
          </a:r>
        </a:p>
        <a:p>
          <a:pPr lvl="0" algn="ctr" defTabSz="2755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200" kern="1200" dirty="0" smtClean="0"/>
            <a:t>blob</a:t>
          </a:r>
          <a:endParaRPr lang="pl-PL" sz="6200" kern="1200" dirty="0"/>
        </a:p>
      </dsp:txBody>
      <dsp:txXfrm>
        <a:off x="1214389" y="0"/>
        <a:ext cx="3208557" cy="2139037"/>
      </dsp:txXfrm>
    </dsp:sp>
    <dsp:sp modelId="{41A2A8FA-72FD-4E4F-9124-3F3A32148CAD}">
      <dsp:nvSpPr>
        <dsp:cNvPr id="0" name=""/>
        <dsp:cNvSpPr/>
      </dsp:nvSpPr>
      <dsp:spPr>
        <a:xfrm>
          <a:off x="4830727" y="0"/>
          <a:ext cx="5347594" cy="213903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031" tIns="82677" rIns="82677" bIns="82677" numCol="1" spcCol="1270" anchor="ctr" anchorCtr="0">
          <a:noAutofit/>
        </a:bodyPr>
        <a:lstStyle/>
        <a:p>
          <a:pPr lvl="0" algn="ctr" defTabSz="2755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200" kern="1200" smtClean="0"/>
            <a:t>User</a:t>
          </a:r>
          <a:endParaRPr lang="pl-PL" sz="6200" kern="1200"/>
        </a:p>
      </dsp:txBody>
      <dsp:txXfrm>
        <a:off x="5900246" y="0"/>
        <a:ext cx="3208557" cy="21390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35EBBC-5461-4FDB-8028-9AF7E0AD7881}">
      <dsp:nvSpPr>
        <dsp:cNvPr id="0" name=""/>
        <dsp:cNvSpPr/>
      </dsp:nvSpPr>
      <dsp:spPr>
        <a:xfrm>
          <a:off x="2981" y="1070198"/>
          <a:ext cx="3632985" cy="145319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8021" tIns="56007" rIns="56007" bIns="56007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Github</a:t>
          </a:r>
        </a:p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blob</a:t>
          </a:r>
          <a:endParaRPr lang="pl-PL" sz="4200" kern="1200" dirty="0"/>
        </a:p>
      </dsp:txBody>
      <dsp:txXfrm>
        <a:off x="729578" y="1070198"/>
        <a:ext cx="2179791" cy="1453194"/>
      </dsp:txXfrm>
    </dsp:sp>
    <dsp:sp modelId="{4C661FBC-4245-42B9-9709-366CD0F986D5}">
      <dsp:nvSpPr>
        <dsp:cNvPr id="0" name=""/>
        <dsp:cNvSpPr/>
      </dsp:nvSpPr>
      <dsp:spPr>
        <a:xfrm>
          <a:off x="3272668" y="1070198"/>
          <a:ext cx="3632985" cy="145319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8021" tIns="56007" rIns="56007" bIns="56007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Server</a:t>
          </a:r>
          <a:endParaRPr lang="pl-PL" sz="4200" kern="1200" dirty="0"/>
        </a:p>
      </dsp:txBody>
      <dsp:txXfrm>
        <a:off x="3999265" y="1070198"/>
        <a:ext cx="2179791" cy="1453194"/>
      </dsp:txXfrm>
    </dsp:sp>
    <dsp:sp modelId="{41A2A8FA-72FD-4E4F-9124-3F3A32148CAD}">
      <dsp:nvSpPr>
        <dsp:cNvPr id="0" name=""/>
        <dsp:cNvSpPr/>
      </dsp:nvSpPr>
      <dsp:spPr>
        <a:xfrm>
          <a:off x="6542355" y="1070198"/>
          <a:ext cx="3632985" cy="145319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8021" tIns="56007" rIns="56007" bIns="56007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smtClean="0"/>
            <a:t>User</a:t>
          </a:r>
          <a:endParaRPr lang="pl-PL" sz="4200" kern="1200"/>
        </a:p>
      </dsp:txBody>
      <dsp:txXfrm>
        <a:off x="7268952" y="1070198"/>
        <a:ext cx="2179791" cy="14531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gif>
</file>

<file path=ppt/media/image6.jp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2A441-A287-4456-A052-F4898ED5D5F2}" type="datetimeFigureOut">
              <a:rPr lang="pl-PL" smtClean="0"/>
              <a:t>17.10.2019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AAC945-E110-4F66-A373-557B6930772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9080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AC945-E110-4F66-A373-557B69307723}" type="slidenum">
              <a:rPr lang="pl-PL" smtClean="0"/>
              <a:t>62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71929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AC945-E110-4F66-A373-557B69307723}" type="slidenum">
              <a:rPr lang="pl-PL" smtClean="0"/>
              <a:t>85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08061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AC945-E110-4F66-A373-557B69307723}" type="slidenum">
              <a:rPr lang="pl-PL" smtClean="0"/>
              <a:t>121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3854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Eksponenta macierzy</a:t>
            </a:r>
          </a:p>
          <a:p>
            <a:r>
              <a:rPr lang="en-GB" dirty="0" err="1" smtClean="0"/>
              <a:t>Szybkie</a:t>
            </a:r>
            <a:r>
              <a:rPr lang="en-GB" dirty="0" smtClean="0"/>
              <a:t> </a:t>
            </a:r>
            <a:r>
              <a:rPr lang="en-GB" dirty="0" err="1" smtClean="0"/>
              <a:t>podwajanie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AC945-E110-4F66-A373-557B69307723}" type="slidenum">
              <a:rPr lang="pl-PL" smtClean="0"/>
              <a:t>122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72800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aubry/YamlDotNet/pull/356" TargetMode="External"/><Relationship Id="rId3" Type="http://schemas.openxmlformats.org/officeDocument/2006/relationships/hyperlink" Target="https://docs.microsoft.com/en-us/azure/cosmos-db/performance-tips" TargetMode="External"/><Relationship Id="rId7" Type="http://schemas.openxmlformats.org/officeDocument/2006/relationships/hyperlink" Target="https://wojciechnagorski.com/2018/12/how-i-improved-the-yamldotnet-performance-by-370/" TargetMode="External"/><Relationship Id="rId2" Type="http://schemas.openxmlformats.org/officeDocument/2006/relationships/hyperlink" Target="https://github.com/lukasz-pyrzyk/DailyPerformanceFucku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davidfowl/AspNetCoreDiagnosticScenarios" TargetMode="External"/><Relationship Id="rId5" Type="http://schemas.openxmlformats.org/officeDocument/2006/relationships/hyperlink" Target="http://www.tugberkugurlu.com/archive/efficiently-streaming-large-http-responses-with-httpclient" TargetMode="External"/><Relationship Id="rId4" Type="http://schemas.openxmlformats.org/officeDocument/2006/relationships/hyperlink" Target="https://docs.microsoft.com/en-us/azure/cosmos-db/sql-api-sql-query-metrics" TargetMode="Externa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78522" y="485912"/>
            <a:ext cx="10318418" cy="4394988"/>
          </a:xfrm>
        </p:spPr>
        <p:txBody>
          <a:bodyPr/>
          <a:lstStyle/>
          <a:p>
            <a:r>
              <a:rPr lang="en-GB" dirty="0"/>
              <a:t>Everyday performance</a:t>
            </a:r>
            <a:br>
              <a:rPr lang="en-GB" dirty="0"/>
            </a:br>
            <a:r>
              <a:rPr lang="en-GB" dirty="0"/>
              <a:t>fuckups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2215044" y="5861802"/>
            <a:ext cx="8045373" cy="742279"/>
          </a:xfrm>
        </p:spPr>
        <p:txBody>
          <a:bodyPr>
            <a:normAutofit/>
          </a:bodyPr>
          <a:lstStyle/>
          <a:p>
            <a:r>
              <a:rPr lang="en-GB" sz="3200" dirty="0"/>
              <a:t>Łukasz Pyrzyk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131160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assembly from </a:t>
            </a:r>
            <a:r>
              <a:rPr lang="en-GB" dirty="0" err="1"/>
              <a:t>c#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b="1" dirty="0"/>
              <a:t>sharplab.io</a:t>
            </a:r>
            <a:r>
              <a:rPr lang="en-US" dirty="0"/>
              <a:t> by Andrey </a:t>
            </a:r>
            <a:r>
              <a:rPr lang="en-US" dirty="0" err="1"/>
              <a:t>Shchekin</a:t>
            </a:r>
            <a:endParaRPr lang="en-US" dirty="0"/>
          </a:p>
          <a:p>
            <a:pPr fontAlgn="base"/>
            <a:r>
              <a:rPr lang="en-US" dirty="0"/>
              <a:t>The Ultimate .NET Experiment (</a:t>
            </a:r>
            <a:r>
              <a:rPr lang="en-US" b="1" dirty="0"/>
              <a:t>TUNE</a:t>
            </a:r>
            <a:r>
              <a:rPr lang="en-US" dirty="0"/>
              <a:t>) by Konrad </a:t>
            </a:r>
            <a:r>
              <a:rPr lang="en-US" dirty="0" err="1"/>
              <a:t>Kokosa</a:t>
            </a:r>
            <a:endParaRPr lang="en-US" dirty="0"/>
          </a:p>
          <a:p>
            <a:pPr fontAlgn="base"/>
            <a:r>
              <a:rPr lang="en-US" b="1" dirty="0" err="1"/>
              <a:t>DisassemblyDiagnoser</a:t>
            </a:r>
            <a:r>
              <a:rPr lang="en-US" dirty="0"/>
              <a:t> in </a:t>
            </a:r>
            <a:r>
              <a:rPr lang="en-US" b="1" dirty="0" err="1"/>
              <a:t>BenchmarkDotNet</a:t>
            </a:r>
            <a:endParaRPr lang="en-US" b="1" dirty="0"/>
          </a:p>
          <a:p>
            <a:pPr fontAlgn="base"/>
            <a:r>
              <a:rPr lang="en-US" b="1" dirty="0" err="1" smtClean="0"/>
              <a:t>Disasmo</a:t>
            </a:r>
            <a:r>
              <a:rPr lang="en-US" b="1" dirty="0"/>
              <a:t> </a:t>
            </a:r>
            <a:r>
              <a:rPr lang="en-US" dirty="0"/>
              <a:t>by </a:t>
            </a:r>
            <a:r>
              <a:rPr lang="en-US" dirty="0" err="1"/>
              <a:t>Egor</a:t>
            </a:r>
            <a:r>
              <a:rPr lang="en-US" dirty="0"/>
              <a:t> </a:t>
            </a:r>
            <a:r>
              <a:rPr lang="en-US" dirty="0" err="1"/>
              <a:t>Bogatov</a:t>
            </a:r>
            <a:endParaRPr lang="en-US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1209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LESS</a:t>
            </a: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THREADS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8272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Task.Run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(() =&gt;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FibonacciImplementation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(n - 2));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b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Task.Run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(() =&gt;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FibonacciImplementation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(n - 1));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Task.WaitAll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(a, b);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a.Result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b.Result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FibonacciImplementation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sz="1800" dirty="0">
                <a:solidFill>
                  <a:srgbClr val="000000"/>
                </a:solidFill>
                <a:latin typeface="Consolas" panose="020B0609020204030204" pitchFamily="49" charset="0"/>
              </a:rPr>
              <a:t> Recursive(n - 2) + Recursive(n - 1);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9310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10" name="Wykres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4345886"/>
              </p:ext>
            </p:extLst>
          </p:nvPr>
        </p:nvGraphicFramePr>
        <p:xfrm>
          <a:off x="1763898" y="285464"/>
          <a:ext cx="9249675" cy="54803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7774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4" name="Wykres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8773483"/>
              </p:ext>
            </p:extLst>
          </p:nvPr>
        </p:nvGraphicFramePr>
        <p:xfrm>
          <a:off x="1678439" y="495300"/>
          <a:ext cx="9264408" cy="5472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3010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48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LET’S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THINK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38617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2270025"/>
            <a:ext cx="10178322" cy="25780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Recursive(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$"</a:t>
            </a:r>
            <a:r>
              <a:rPr lang="pl-PL" dirty="0" err="1">
                <a:solidFill>
                  <a:srgbClr val="A31515"/>
                </a:solidFill>
                <a:latin typeface="Consolas" panose="020B0609020204030204" pitchFamily="49" charset="0"/>
              </a:rPr>
              <a:t>Calculating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 Fibonacci for 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{n}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Recursive(n - 2) + Recursive(n - 1);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8271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sz="2800" dirty="0">
                <a:solidFill>
                  <a:srgbClr val="000000"/>
                </a:solidFill>
                <a:latin typeface="Consolas" panose="020B0609020204030204" pitchFamily="49" charset="0"/>
              </a:rPr>
              <a:t>(5);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sz="2400" dirty="0"/>
              <a:t>Calculating Fibonacci for 5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F0"/>
                </a:solidFill>
              </a:rPr>
              <a:t>3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50"/>
                </a:solidFill>
              </a:rPr>
              <a:t>1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FF0000"/>
                </a:solidFill>
              </a:rPr>
              <a:t>2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7030A0"/>
                </a:solidFill>
              </a:rPr>
              <a:t>4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FF0000"/>
                </a:solidFill>
              </a:rPr>
              <a:t>2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F0"/>
                </a:solidFill>
              </a:rPr>
              <a:t>3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50"/>
                </a:solidFill>
              </a:rPr>
              <a:t>1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FF0000"/>
                </a:solidFill>
              </a:rPr>
              <a:t>2</a:t>
            </a:r>
            <a:endParaRPr lang="pl-PL" sz="2400" dirty="0">
              <a:solidFill>
                <a:srgbClr val="FF0000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5555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WE DO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THE SAME JOB</a:t>
            </a: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>SEVERAL TIMES</a:t>
            </a:r>
          </a:p>
        </p:txBody>
      </p:sp>
    </p:spTree>
    <p:extLst>
      <p:ext uri="{BB962C8B-B14F-4D97-AF65-F5344CB8AC3E}">
        <p14:creationId xmlns:p14="http://schemas.microsoft.com/office/powerpoint/2010/main" val="368112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 err="1"/>
              <a:t>Memoization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en-US" sz="2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endParaRPr lang="en-US" sz="2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It is an 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optimization technique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 used primarily to speed up computer programs by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storing the results of expensive function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 calls and returning the 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cached result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 when the 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same inputs occur again</a:t>
            </a:r>
            <a:endParaRPr lang="pl-PL" sz="2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319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 err="1"/>
              <a:t>Memoization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623044"/>
            <a:ext cx="10178322" cy="35096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[n];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[0] = 1;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[1] = 1;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(n,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9447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raw.githubusercontent.com/EgorBo/Disasmo/master/images/screenshot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" y="0"/>
            <a:ext cx="10629900" cy="853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925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 err="1"/>
              <a:t>Memoization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n,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[] results)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n - 1;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- 1;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- 1;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== 0)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== 0)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+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[n - 1];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5752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11" name="Wykres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53412383"/>
              </p:ext>
            </p:extLst>
          </p:nvPr>
        </p:nvGraphicFramePr>
        <p:xfrm>
          <a:off x="1371600" y="279400"/>
          <a:ext cx="10198100" cy="6118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3689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4" name="Wykres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6850307"/>
              </p:ext>
            </p:extLst>
          </p:nvPr>
        </p:nvGraphicFramePr>
        <p:xfrm>
          <a:off x="1257301" y="368299"/>
          <a:ext cx="9872132" cy="59232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1277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az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038" y="1453149"/>
            <a:ext cx="3941602" cy="5146606"/>
          </a:xfrm>
          <a:prstGeom prst="rect">
            <a:avLst/>
          </a:prstGeom>
        </p:spPr>
      </p:pic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1078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602" y="624776"/>
            <a:ext cx="6275777" cy="5742336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5484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grpSp>
        <p:nvGrpSpPr>
          <p:cNvPr id="6" name="Grupa 5"/>
          <p:cNvGrpSpPr/>
          <p:nvPr/>
        </p:nvGrpSpPr>
        <p:grpSpPr>
          <a:xfrm>
            <a:off x="1011561" y="2879331"/>
            <a:ext cx="2748345" cy="1099338"/>
            <a:chOff x="4721" y="1247126"/>
            <a:chExt cx="2748345" cy="1099338"/>
          </a:xfrm>
        </p:grpSpPr>
        <p:sp>
          <p:nvSpPr>
            <p:cNvPr id="16" name="Pagon 15"/>
            <p:cNvSpPr/>
            <p:nvPr/>
          </p:nvSpPr>
          <p:spPr>
            <a:xfrm>
              <a:off x="4721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Pagon 4"/>
            <p:cNvSpPr txBox="1"/>
            <p:nvPr/>
          </p:nvSpPr>
          <p:spPr>
            <a:xfrm>
              <a:off x="554390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Calculate</a:t>
              </a:r>
              <a:br>
                <a:rPr lang="en-GB" sz="2400" kern="1200" dirty="0"/>
              </a:br>
              <a:r>
                <a:rPr lang="en-GB" sz="2400" kern="1200" dirty="0"/>
                <a:t>Fibonacci sequence</a:t>
              </a:r>
              <a:endParaRPr lang="pl-PL" sz="2400" kern="1200" dirty="0"/>
            </a:p>
          </p:txBody>
        </p:sp>
      </p:grpSp>
      <p:grpSp>
        <p:nvGrpSpPr>
          <p:cNvPr id="7" name="Grupa 6"/>
          <p:cNvGrpSpPr/>
          <p:nvPr/>
        </p:nvGrpSpPr>
        <p:grpSpPr>
          <a:xfrm>
            <a:off x="3485072" y="2879331"/>
            <a:ext cx="2748345" cy="1099338"/>
            <a:chOff x="2478232" y="1247126"/>
            <a:chExt cx="2748345" cy="1099338"/>
          </a:xfrm>
        </p:grpSpPr>
        <p:sp>
          <p:nvSpPr>
            <p:cNvPr id="14" name="Pagon 13"/>
            <p:cNvSpPr/>
            <p:nvPr/>
          </p:nvSpPr>
          <p:spPr>
            <a:xfrm>
              <a:off x="2478232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Pagon 6"/>
            <p:cNvSpPr txBox="1"/>
            <p:nvPr/>
          </p:nvSpPr>
          <p:spPr>
            <a:xfrm>
              <a:off x="3027901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dirty="0"/>
                <a:t>Write</a:t>
              </a:r>
              <a:r>
                <a:rPr lang="en-GB" sz="2400" kern="1200" dirty="0"/>
                <a:t> recursion</a:t>
              </a:r>
              <a:endParaRPr lang="pl-PL" sz="2400" kern="1200" dirty="0"/>
            </a:p>
          </p:txBody>
        </p:sp>
      </p:grpSp>
      <p:grpSp>
        <p:nvGrpSpPr>
          <p:cNvPr id="8" name="Grupa 7"/>
          <p:cNvGrpSpPr/>
          <p:nvPr/>
        </p:nvGrpSpPr>
        <p:grpSpPr>
          <a:xfrm>
            <a:off x="5958583" y="2879331"/>
            <a:ext cx="2748345" cy="1099338"/>
            <a:chOff x="4951743" y="1247126"/>
            <a:chExt cx="2748345" cy="1099338"/>
          </a:xfrm>
        </p:grpSpPr>
        <p:sp>
          <p:nvSpPr>
            <p:cNvPr id="12" name="Pagon 11"/>
            <p:cNvSpPr/>
            <p:nvPr/>
          </p:nvSpPr>
          <p:spPr>
            <a:xfrm>
              <a:off x="4951743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Pagon 8"/>
            <p:cNvSpPr txBox="1"/>
            <p:nvPr/>
          </p:nvSpPr>
          <p:spPr>
            <a:xfrm>
              <a:off x="5501412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parallel execution</a:t>
              </a:r>
              <a:endParaRPr lang="pl-PL" sz="2400" kern="1200" dirty="0"/>
            </a:p>
          </p:txBody>
        </p:sp>
      </p:grpSp>
      <p:grpSp>
        <p:nvGrpSpPr>
          <p:cNvPr id="9" name="Grupa 8"/>
          <p:cNvGrpSpPr/>
          <p:nvPr/>
        </p:nvGrpSpPr>
        <p:grpSpPr>
          <a:xfrm>
            <a:off x="8432094" y="2879331"/>
            <a:ext cx="2748345" cy="1099338"/>
            <a:chOff x="7425254" y="1247126"/>
            <a:chExt cx="2748345" cy="1099338"/>
          </a:xfrm>
        </p:grpSpPr>
        <p:sp>
          <p:nvSpPr>
            <p:cNvPr id="10" name="Pagon 9"/>
            <p:cNvSpPr/>
            <p:nvPr/>
          </p:nvSpPr>
          <p:spPr>
            <a:xfrm>
              <a:off x="7425254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Pagon 10"/>
            <p:cNvSpPr txBox="1"/>
            <p:nvPr/>
          </p:nvSpPr>
          <p:spPr>
            <a:xfrm>
              <a:off x="7974923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data structures</a:t>
              </a:r>
              <a:endParaRPr lang="pl-PL" sz="2400" kern="1200" dirty="0"/>
            </a:p>
          </p:txBody>
        </p:sp>
      </p:grpSp>
      <p:sp>
        <p:nvSpPr>
          <p:cNvPr id="18" name="pole tekstowe 1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4206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48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>WHAT WE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MISSED</a:t>
            </a:r>
            <a:r>
              <a:rPr lang="en-US" sz="48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6753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grpSp>
        <p:nvGrpSpPr>
          <p:cNvPr id="6" name="Grupa 5"/>
          <p:cNvGrpSpPr/>
          <p:nvPr/>
        </p:nvGrpSpPr>
        <p:grpSpPr>
          <a:xfrm>
            <a:off x="1011561" y="2879331"/>
            <a:ext cx="2748345" cy="1099338"/>
            <a:chOff x="4721" y="1247126"/>
            <a:chExt cx="2748345" cy="1099338"/>
          </a:xfrm>
        </p:grpSpPr>
        <p:sp>
          <p:nvSpPr>
            <p:cNvPr id="16" name="Pagon 15"/>
            <p:cNvSpPr/>
            <p:nvPr/>
          </p:nvSpPr>
          <p:spPr>
            <a:xfrm>
              <a:off x="4721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Pagon 4"/>
            <p:cNvSpPr txBox="1"/>
            <p:nvPr/>
          </p:nvSpPr>
          <p:spPr>
            <a:xfrm>
              <a:off x="554390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Calculate</a:t>
              </a:r>
              <a:br>
                <a:rPr lang="en-GB" sz="2400" kern="1200" dirty="0"/>
              </a:br>
              <a:r>
                <a:rPr lang="en-GB" sz="2400" kern="1200" dirty="0"/>
                <a:t>Fibonacci sequence</a:t>
              </a:r>
              <a:endParaRPr lang="pl-PL" sz="2400" kern="1200" dirty="0"/>
            </a:p>
          </p:txBody>
        </p:sp>
      </p:grpSp>
      <p:grpSp>
        <p:nvGrpSpPr>
          <p:cNvPr id="7" name="Grupa 6"/>
          <p:cNvGrpSpPr/>
          <p:nvPr/>
        </p:nvGrpSpPr>
        <p:grpSpPr>
          <a:xfrm>
            <a:off x="3485072" y="2879331"/>
            <a:ext cx="2748345" cy="1099338"/>
            <a:chOff x="2478232" y="1247126"/>
            <a:chExt cx="2748345" cy="1099338"/>
          </a:xfrm>
        </p:grpSpPr>
        <p:sp>
          <p:nvSpPr>
            <p:cNvPr id="14" name="Pagon 13"/>
            <p:cNvSpPr/>
            <p:nvPr/>
          </p:nvSpPr>
          <p:spPr>
            <a:xfrm>
              <a:off x="2478232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Pagon 6"/>
            <p:cNvSpPr txBox="1"/>
            <p:nvPr/>
          </p:nvSpPr>
          <p:spPr>
            <a:xfrm>
              <a:off x="3027901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dirty="0"/>
                <a:t>Write</a:t>
              </a:r>
              <a:r>
                <a:rPr lang="en-GB" sz="2400" kern="1200" dirty="0"/>
                <a:t> recursion</a:t>
              </a:r>
              <a:endParaRPr lang="pl-PL" sz="2400" kern="1200" dirty="0"/>
            </a:p>
          </p:txBody>
        </p:sp>
      </p:grpSp>
      <p:grpSp>
        <p:nvGrpSpPr>
          <p:cNvPr id="8" name="Grupa 7"/>
          <p:cNvGrpSpPr/>
          <p:nvPr/>
        </p:nvGrpSpPr>
        <p:grpSpPr>
          <a:xfrm>
            <a:off x="5958583" y="2879331"/>
            <a:ext cx="2748345" cy="1099338"/>
            <a:chOff x="4951743" y="1247126"/>
            <a:chExt cx="2748345" cy="1099338"/>
          </a:xfrm>
        </p:grpSpPr>
        <p:sp>
          <p:nvSpPr>
            <p:cNvPr id="12" name="Pagon 11"/>
            <p:cNvSpPr/>
            <p:nvPr/>
          </p:nvSpPr>
          <p:spPr>
            <a:xfrm>
              <a:off x="4951743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Pagon 8"/>
            <p:cNvSpPr txBox="1"/>
            <p:nvPr/>
          </p:nvSpPr>
          <p:spPr>
            <a:xfrm>
              <a:off x="5501412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parallel execution</a:t>
              </a:r>
              <a:endParaRPr lang="pl-PL" sz="2400" kern="1200" dirty="0"/>
            </a:p>
          </p:txBody>
        </p:sp>
      </p:grpSp>
      <p:grpSp>
        <p:nvGrpSpPr>
          <p:cNvPr id="9" name="Grupa 8"/>
          <p:cNvGrpSpPr/>
          <p:nvPr/>
        </p:nvGrpSpPr>
        <p:grpSpPr>
          <a:xfrm>
            <a:off x="8432094" y="2879331"/>
            <a:ext cx="2748345" cy="1099338"/>
            <a:chOff x="7425254" y="1247126"/>
            <a:chExt cx="2748345" cy="1099338"/>
          </a:xfrm>
        </p:grpSpPr>
        <p:sp>
          <p:nvSpPr>
            <p:cNvPr id="10" name="Pagon 9"/>
            <p:cNvSpPr/>
            <p:nvPr/>
          </p:nvSpPr>
          <p:spPr>
            <a:xfrm>
              <a:off x="7425254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Pagon 10"/>
            <p:cNvSpPr txBox="1"/>
            <p:nvPr/>
          </p:nvSpPr>
          <p:spPr>
            <a:xfrm>
              <a:off x="7974923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data structures</a:t>
              </a:r>
              <a:endParaRPr lang="pl-PL" sz="2400" kern="1200" dirty="0"/>
            </a:p>
          </p:txBody>
        </p:sp>
      </p:grpSp>
      <p:sp>
        <p:nvSpPr>
          <p:cNvPr id="18" name="pole tekstowe 1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8403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25798" y="769029"/>
            <a:ext cx="10178322" cy="52916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 = 1, b = 1;</a:t>
            </a:r>
          </a:p>
          <a:p>
            <a:pPr marL="0" indent="0">
              <a:buNone/>
            </a:pPr>
            <a:r>
              <a:rPr lang="nn-NO" dirty="0">
                <a:solidFill>
                  <a:srgbClr val="0000FF"/>
                </a:solidFill>
                <a:latin typeface="Consolas" panose="020B0609020204030204" pitchFamily="49" charset="0"/>
              </a:rPr>
              <a:t>	for</a:t>
            </a:r>
            <a:r>
              <a:rPr lang="nn-NO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dirty="0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nn-NO" dirty="0">
                <a:solidFill>
                  <a:srgbClr val="000000"/>
                </a:solidFill>
                <a:latin typeface="Consolas" panose="020B0609020204030204" pitchFamily="49" charset="0"/>
              </a:rPr>
              <a:t> i = 2; i &lt; n; i++)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temp = a + b;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a = b;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b = temp;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b;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7343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6" name="Wykres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6565415"/>
              </p:ext>
            </p:extLst>
          </p:nvPr>
        </p:nvGraphicFramePr>
        <p:xfrm>
          <a:off x="914400" y="285187"/>
          <a:ext cx="10339136" cy="62034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6640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910127" y="1503151"/>
            <a:ext cx="1317770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pl-PL" altLang="pl-P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l-PL" altLang="pl-P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Prostokąt 12"/>
          <p:cNvSpPr/>
          <p:nvPr/>
        </p:nvSpPr>
        <p:spPr>
          <a:xfrm>
            <a:off x="910127" y="487488"/>
            <a:ext cx="694196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/>
              <a:t>00007ff9`b7092140 418b00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en-GB" sz="2000" dirty="0"/>
              <a:t>		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</a:t>
            </a:r>
          </a:p>
          <a:p>
            <a:r>
              <a:rPr lang="pl-PL" sz="2000" dirty="0"/>
              <a:t>00007ff9`b7092143 3102</a:t>
            </a:r>
            <a:r>
              <a:rPr lang="en-GB" sz="2000" dirty="0"/>
              <a:t>		</a:t>
            </a:r>
            <a:r>
              <a:rPr lang="pl-PL" sz="2000" b="1" dirty="0" err="1"/>
              <a:t>xor</a:t>
            </a:r>
            <a:r>
              <a:rPr lang="en-GB" sz="2000" dirty="0"/>
              <a:t>		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00007ff9`b7092145 8b02</a:t>
            </a:r>
            <a:r>
              <a:rPr lang="en-GB" sz="2000" dirty="0"/>
              <a:t>		</a:t>
            </a:r>
            <a:r>
              <a:rPr lang="pl-PL" sz="2000" dirty="0" err="1"/>
              <a:t>mov</a:t>
            </a:r>
            <a:r>
              <a:rPr lang="en-GB" sz="2000" dirty="0"/>
              <a:t>		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</a:t>
            </a:r>
          </a:p>
          <a:p>
            <a:r>
              <a:rPr lang="pl-PL" sz="2000" dirty="0"/>
              <a:t>00007ff9`b7092147 413100</a:t>
            </a:r>
            <a:r>
              <a:rPr lang="en-GB" sz="2000" dirty="0"/>
              <a:t>	</a:t>
            </a:r>
            <a:r>
              <a:rPr lang="pl-PL" sz="2000" b="1" dirty="0" err="1"/>
              <a:t>xor</a:t>
            </a:r>
            <a:r>
              <a:rPr lang="en-GB" sz="2000" dirty="0"/>
              <a:t>		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00007ff9`b709214a 418b00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en-GB" sz="2000" dirty="0"/>
              <a:t>		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</a:t>
            </a:r>
          </a:p>
          <a:p>
            <a:r>
              <a:rPr lang="pl-PL" sz="2000" dirty="0"/>
              <a:t>00007ff9`b709214d 3102</a:t>
            </a:r>
            <a:r>
              <a:rPr lang="en-GB" sz="2000" dirty="0"/>
              <a:t>		</a:t>
            </a:r>
            <a:r>
              <a:rPr lang="pl-PL" sz="2000" b="1" dirty="0" err="1"/>
              <a:t>xor</a:t>
            </a:r>
            <a:r>
              <a:rPr lang="en-GB" sz="2000" dirty="0"/>
              <a:t>		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00007ff9`b709214f c3</a:t>
            </a:r>
            <a:r>
              <a:rPr lang="en-GB" sz="2000" dirty="0"/>
              <a:t>			</a:t>
            </a:r>
            <a:r>
              <a:rPr lang="pl-PL" sz="2000" dirty="0" err="1"/>
              <a:t>ret</a:t>
            </a:r>
            <a:endParaRPr lang="pl-PL" sz="2000" dirty="0"/>
          </a:p>
        </p:txBody>
      </p:sp>
      <p:sp>
        <p:nvSpPr>
          <p:cNvPr id="14" name="pole tekstowe 13"/>
          <p:cNvSpPr txBox="1"/>
          <p:nvPr/>
        </p:nvSpPr>
        <p:spPr>
          <a:xfrm>
            <a:off x="1014152" y="174567"/>
            <a:ext cx="575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XOR</a:t>
            </a:r>
            <a:endParaRPr lang="pl-PL" b="1" dirty="0"/>
          </a:p>
        </p:txBody>
      </p:sp>
      <p:sp>
        <p:nvSpPr>
          <p:cNvPr id="19" name="Prostokąt 18"/>
          <p:cNvSpPr/>
          <p:nvPr/>
        </p:nvSpPr>
        <p:spPr>
          <a:xfrm>
            <a:off x="4215390" y="3878175"/>
            <a:ext cx="662120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/>
              <a:t>00007ff9`b70b2140 8b02</a:t>
            </a:r>
            <a:r>
              <a:rPr lang="en-GB" sz="2000" dirty="0"/>
              <a:t>	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</a:t>
            </a:r>
          </a:p>
          <a:p>
            <a:r>
              <a:rPr lang="pl-PL" sz="2000" dirty="0"/>
              <a:t>00007ff9`b70b2142 418b08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ecx,dword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</a:t>
            </a:r>
          </a:p>
          <a:p>
            <a:r>
              <a:rPr lang="pl-PL" sz="2000" dirty="0"/>
              <a:t>00007ff9`b70b2145 890a</a:t>
            </a:r>
            <a:r>
              <a:rPr lang="en-GB" sz="2000" dirty="0"/>
              <a:t>	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],</a:t>
            </a:r>
            <a:r>
              <a:rPr lang="pl-PL" sz="2000" dirty="0" err="1"/>
              <a:t>ecx</a:t>
            </a:r>
            <a:endParaRPr lang="pl-PL" sz="2000" dirty="0"/>
          </a:p>
          <a:p>
            <a:r>
              <a:rPr lang="pl-PL" sz="2000" dirty="0"/>
              <a:t>00007ff9`b70b2147 418900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00007ff9`b70b214a c3</a:t>
            </a:r>
            <a:r>
              <a:rPr lang="en-GB" sz="2000" dirty="0"/>
              <a:t>			</a:t>
            </a:r>
            <a:r>
              <a:rPr lang="pl-PL" sz="2000" dirty="0" err="1"/>
              <a:t>ret</a:t>
            </a:r>
            <a:endParaRPr lang="pl-PL" sz="2000" dirty="0"/>
          </a:p>
        </p:txBody>
      </p:sp>
      <p:sp>
        <p:nvSpPr>
          <p:cNvPr id="20" name="pole tekstowe 19"/>
          <p:cNvSpPr txBox="1"/>
          <p:nvPr/>
        </p:nvSpPr>
        <p:spPr>
          <a:xfrm>
            <a:off x="4319415" y="3565254"/>
            <a:ext cx="575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err="1"/>
              <a:t>TempVariable</a:t>
            </a:r>
            <a:endParaRPr lang="pl-PL" b="1" dirty="0"/>
          </a:p>
        </p:txBody>
      </p:sp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493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4" name="Wykres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594726"/>
              </p:ext>
            </p:extLst>
          </p:nvPr>
        </p:nvGraphicFramePr>
        <p:xfrm>
          <a:off x="1028700" y="139700"/>
          <a:ext cx="10581613" cy="6348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2966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TIP</a:t>
            </a:r>
            <a:r>
              <a:rPr lang="en-GB" dirty="0">
                <a:solidFill>
                  <a:schemeClr val="accent4"/>
                </a:solidFill>
              </a:rPr>
              <a:t/>
            </a:r>
            <a:br>
              <a:rPr lang="en-GB" dirty="0">
                <a:solidFill>
                  <a:schemeClr val="accent4"/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before</a:t>
            </a:r>
            <a:r>
              <a:rPr lang="en-GB" dirty="0"/>
              <a:t> doing </a:t>
            </a: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optimizations</a:t>
            </a:r>
            <a:b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GB" dirty="0" smtClean="0"/>
              <a:t>Make sure that current solution still fits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5689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>
                <a:solidFill>
                  <a:schemeClr val="tx1"/>
                </a:solidFill>
              </a:rPr>
              <a:t>TIP</a:t>
            </a:r>
            <a:r>
              <a:rPr lang="en-GB" dirty="0" smtClean="0">
                <a:solidFill>
                  <a:schemeClr val="accent4"/>
                </a:solidFill>
              </a:rPr>
              <a:t/>
            </a:r>
            <a:br>
              <a:rPr lang="en-GB" dirty="0" smtClean="0">
                <a:solidFill>
                  <a:schemeClr val="accent4"/>
                </a:solidFill>
              </a:rPr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There are faster algorithms to calculate </a:t>
            </a:r>
            <a:r>
              <a:rPr lang="en-GB" dirty="0" err="1" smtClean="0"/>
              <a:t>fibonnaci</a:t>
            </a:r>
            <a:r>
              <a:rPr lang="en-GB" dirty="0" smtClean="0"/>
              <a:t> sequence like </a:t>
            </a:r>
            <a:r>
              <a:rPr lang="en-GB" dirty="0" smtClean="0">
                <a:solidFill>
                  <a:schemeClr val="accent1"/>
                </a:solidFill>
              </a:rPr>
              <a:t>Matrix exponentiation</a:t>
            </a:r>
            <a:r>
              <a:rPr lang="en-GB" dirty="0" smtClean="0"/>
              <a:t> or </a:t>
            </a:r>
            <a:r>
              <a:rPr lang="en-GB" dirty="0" smtClean="0">
                <a:solidFill>
                  <a:schemeClr val="accent1"/>
                </a:solidFill>
              </a:rPr>
              <a:t>Fast doubling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6051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There are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no projects </a:t>
            </a:r>
            <a:r>
              <a:rPr lang="en-US" sz="3600" dirty="0">
                <a:latin typeface="+mj-lt"/>
              </a:rPr>
              <a:t>without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performance fuckups</a:t>
            </a: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/>
            </a:r>
            <a:br>
              <a:rPr lang="en-US" sz="3600" dirty="0">
                <a:latin typeface="+mj-lt"/>
              </a:rPr>
            </a:br>
            <a:r>
              <a:rPr lang="en-US" sz="3600" dirty="0">
                <a:latin typeface="+mj-lt"/>
              </a:rPr>
              <a:t>They can be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huge</a:t>
            </a:r>
            <a:r>
              <a:rPr lang="en-US" sz="3600" dirty="0">
                <a:latin typeface="+mj-lt"/>
              </a:rPr>
              <a:t> or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small</a:t>
            </a:r>
            <a:r>
              <a:rPr lang="en-US" sz="3600" dirty="0">
                <a:latin typeface="+mj-lt"/>
              </a:rPr>
              <a:t>, but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they are</a:t>
            </a:r>
            <a:r>
              <a:rPr lang="en-US" sz="3600" dirty="0">
                <a:latin typeface="+mj-lt"/>
              </a:rPr>
              <a:t>.</a:t>
            </a:r>
          </a:p>
        </p:txBody>
      </p:sp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8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Summary</a:t>
            </a:r>
            <a:endParaRPr lang="pl-P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29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dirty="0">
              <a:latin typeface="+mj-lt"/>
            </a:endParaRPr>
          </a:p>
          <a:p>
            <a:pPr marL="0" indent="0" algn="ctr">
              <a:buNone/>
            </a:pPr>
            <a:r>
              <a:rPr lang="en-US" sz="3600" dirty="0" smtClean="0">
                <a:latin typeface="+mj-lt"/>
              </a:rPr>
              <a:t>YOU MIGHT HAVE </a:t>
            </a:r>
            <a:r>
              <a:rPr lang="en-US" sz="3600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NO TIME</a:t>
            </a:r>
            <a:r>
              <a:rPr lang="en-US" sz="3600" dirty="0" smtClean="0">
                <a:latin typeface="+mj-lt"/>
              </a:rPr>
              <a:t> TO FIX IT.</a:t>
            </a:r>
          </a:p>
          <a:p>
            <a:pPr marL="0" indent="0" algn="ctr">
              <a:buNone/>
            </a:pPr>
            <a:r>
              <a:rPr lang="en-US" sz="3600" dirty="0" smtClean="0">
                <a:latin typeface="+mj-lt"/>
              </a:rPr>
              <a:t>IT’S OKAY.</a:t>
            </a:r>
            <a:endParaRPr lang="en-US" sz="3600" dirty="0">
              <a:latin typeface="+mj-lt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Summary</a:t>
            </a:r>
            <a:endParaRPr lang="pl-P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65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09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Links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GB" dirty="0">
                <a:hlinkClick r:id="rId2"/>
              </a:rPr>
              <a:t>https://github.com/lukasz-pyrzyk/DailyPerformanceFuckup</a:t>
            </a:r>
            <a:endParaRPr lang="en-GB" dirty="0"/>
          </a:p>
          <a:p>
            <a:pPr>
              <a:buFontTx/>
              <a:buChar char="-"/>
            </a:pPr>
            <a:r>
              <a:rPr lang="en-GB" dirty="0">
                <a:hlinkClick r:id="rId3"/>
              </a:rPr>
              <a:t>https://docs.microsoft.com/en-us/azure/cosmos-db/performance-tips</a:t>
            </a:r>
            <a:endParaRPr lang="en-GB" dirty="0"/>
          </a:p>
          <a:p>
            <a:pPr>
              <a:buFontTx/>
              <a:buChar char="-"/>
            </a:pPr>
            <a:r>
              <a:rPr lang="en-GB" dirty="0">
                <a:hlinkClick r:id="rId4"/>
              </a:rPr>
              <a:t>https://</a:t>
            </a:r>
            <a:r>
              <a:rPr lang="en-GB" dirty="0" smtClean="0">
                <a:hlinkClick r:id="rId4"/>
              </a:rPr>
              <a:t>docs.microsoft.com/en-us/azure/cosmos-db/sql-api-sql-query-metrics</a:t>
            </a:r>
            <a:r>
              <a:rPr lang="en-GB" dirty="0" smtClean="0">
                <a:hlinkClick r:id="rId5"/>
              </a:rPr>
              <a:t>http</a:t>
            </a:r>
            <a:r>
              <a:rPr lang="en-GB" dirty="0">
                <a:hlinkClick r:id="rId5"/>
              </a:rPr>
              <a:t>://</a:t>
            </a:r>
            <a:r>
              <a:rPr lang="en-GB" dirty="0" smtClean="0">
                <a:hlinkClick r:id="rId5"/>
              </a:rPr>
              <a:t>www.tugberkugurlu.com/archive/efficiently-streaming-large-http-responses-with-httpclient</a:t>
            </a:r>
            <a:endParaRPr lang="en-GB" dirty="0" smtClean="0"/>
          </a:p>
          <a:p>
            <a:pPr>
              <a:buFontTx/>
              <a:buChar char="-"/>
            </a:pPr>
            <a:r>
              <a:rPr lang="en-GB" dirty="0">
                <a:hlinkClick r:id="rId6"/>
              </a:rPr>
              <a:t>https://</a:t>
            </a:r>
            <a:r>
              <a:rPr lang="en-GB" dirty="0" smtClean="0">
                <a:hlinkClick r:id="rId6"/>
              </a:rPr>
              <a:t>github.com/davidfowl/AspNetCoreDiagnosticScenarios</a:t>
            </a:r>
            <a:endParaRPr lang="en-GB" dirty="0" smtClean="0"/>
          </a:p>
          <a:p>
            <a:pPr>
              <a:buFontTx/>
              <a:buChar char="-"/>
            </a:pPr>
            <a:r>
              <a:rPr lang="pl-PL" dirty="0">
                <a:hlinkClick r:id="rId7"/>
              </a:rPr>
              <a:t>https://wojciechnagorski.com/2018/12/how-i-improved-the-yamldotnet-performance-by-370/</a:t>
            </a:r>
            <a:endParaRPr lang="en-GB" dirty="0" smtClean="0"/>
          </a:p>
          <a:p>
            <a:pPr>
              <a:buFontTx/>
              <a:buChar char="-"/>
            </a:pPr>
            <a:r>
              <a:rPr lang="en-GB" dirty="0">
                <a:hlinkClick r:id="rId8"/>
              </a:rPr>
              <a:t>https://</a:t>
            </a:r>
            <a:r>
              <a:rPr lang="en-GB" dirty="0" smtClean="0">
                <a:hlinkClick r:id="rId8"/>
              </a:rPr>
              <a:t>github.com/aaubry/YamlDotNet/pull/356</a:t>
            </a:r>
            <a:endParaRPr lang="en-GB" dirty="0" smtClean="0"/>
          </a:p>
          <a:p>
            <a:pPr>
              <a:buFontTx/>
              <a:buChar char="-"/>
            </a:pPr>
            <a:endParaRPr lang="en-GB" dirty="0" smtClean="0"/>
          </a:p>
          <a:p>
            <a:pPr>
              <a:buFontTx/>
              <a:buChar char="-"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>
              <a:buFontTx/>
              <a:buChar char="-"/>
            </a:pPr>
            <a:endParaRPr lang="en-GB" dirty="0"/>
          </a:p>
          <a:p>
            <a:pPr>
              <a:buFontTx/>
              <a:buChar char="-"/>
            </a:pP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5118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92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32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613" y="108044"/>
            <a:ext cx="4519603" cy="4576098"/>
          </a:xfrm>
          <a:prstGeom prst="rect">
            <a:avLst/>
          </a:prstGeom>
        </p:spPr>
      </p:pic>
      <p:sp>
        <p:nvSpPr>
          <p:cNvPr id="6" name="Prostokąt 5"/>
          <p:cNvSpPr/>
          <p:nvPr/>
        </p:nvSpPr>
        <p:spPr>
          <a:xfrm>
            <a:off x="2771955" y="4804761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b="1" dirty="0" smtClean="0">
                <a:latin typeface="Open Sans"/>
              </a:rPr>
              <a:t>10-11 </a:t>
            </a:r>
            <a:r>
              <a:rPr lang="en-US" sz="2400" b="1" dirty="0">
                <a:latin typeface="Open Sans"/>
              </a:rPr>
              <a:t>October </a:t>
            </a:r>
            <a:r>
              <a:rPr lang="en-US" sz="2400" b="1" dirty="0" smtClean="0">
                <a:latin typeface="Open Sans"/>
              </a:rPr>
              <a:t>2019</a:t>
            </a:r>
            <a:endParaRPr lang="en-US" sz="2400" b="1" dirty="0">
              <a:latin typeface="Open Sans"/>
            </a:endParaRPr>
          </a:p>
          <a:p>
            <a:pPr algn="ctr"/>
            <a:r>
              <a:rPr lang="en-US" sz="2400" b="1" dirty="0">
                <a:latin typeface="Open Sans"/>
              </a:rPr>
              <a:t>Warsaw - Poland</a:t>
            </a:r>
          </a:p>
          <a:p>
            <a:pPr algn="ctr"/>
            <a:r>
              <a:rPr lang="en-US" sz="2400" b="1" dirty="0" smtClean="0">
                <a:latin typeface="Open Sans"/>
              </a:rPr>
              <a:t/>
            </a:r>
            <a:br>
              <a:rPr lang="en-US" sz="2400" b="1" dirty="0" smtClean="0">
                <a:latin typeface="Open Sans"/>
              </a:rPr>
            </a:br>
            <a:r>
              <a:rPr lang="en-US" sz="2400" b="1" dirty="0" smtClean="0">
                <a:latin typeface="Open Sans"/>
              </a:rPr>
              <a:t>dotnetos.org</a:t>
            </a:r>
            <a:endParaRPr lang="en-US" sz="2400" b="1" dirty="0">
              <a:latin typeface="Open Sans"/>
            </a:endParaRPr>
          </a:p>
          <a:p>
            <a:pPr algn="ctr"/>
            <a:endParaRPr lang="en-US" sz="2400" b="1" dirty="0" smtClean="0">
              <a:latin typeface="Open Sans"/>
            </a:endParaRPr>
          </a:p>
          <a:p>
            <a:r>
              <a:rPr lang="en-US" sz="2400" dirty="0">
                <a:latin typeface="Open Sans"/>
              </a:rPr>
              <a:t/>
            </a:r>
            <a:br>
              <a:rPr lang="en-US" sz="2400" dirty="0">
                <a:latin typeface="Open Sans"/>
              </a:rPr>
            </a:b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91697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1678" y="1087655"/>
            <a:ext cx="10178322" cy="47919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Thank you!</a:t>
            </a:r>
            <a:br>
              <a:rPr lang="en-GB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endParaRPr lang="en-GB" sz="60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/>
                </a:solidFill>
              </a:rPr>
              <a:t>@</a:t>
            </a:r>
            <a:r>
              <a:rPr lang="en-GB" sz="3200" dirty="0" err="1">
                <a:solidFill>
                  <a:schemeClr val="tx1"/>
                </a:solidFill>
              </a:rPr>
              <a:t>lukaszpyrzyk</a:t>
            </a:r>
            <a:endParaRPr lang="en-GB" sz="32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GB" sz="3200" dirty="0" smtClean="0">
                <a:solidFill>
                  <a:schemeClr val="tx1"/>
                </a:solidFill>
              </a:rPr>
              <a:t>lukasz.pyrzyk@gmail.com</a:t>
            </a:r>
            <a:endParaRPr lang="pl-PL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390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75988" y="1051954"/>
            <a:ext cx="10178322" cy="25620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Consolas" panose="020B0609020204030204" pitchFamily="49" charset="0"/>
              </a:rPr>
              <a:t>AddAndSubtract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x,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y)</a:t>
            </a: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+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y = x -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- y;</a:t>
            </a:r>
            <a:endParaRPr lang="en-GB" sz="2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5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1632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607662"/>
              </p:ext>
            </p:extLst>
          </p:nvPr>
        </p:nvGraphicFramePr>
        <p:xfrm>
          <a:off x="1572862" y="1451109"/>
          <a:ext cx="9567950" cy="3517389"/>
        </p:xfrm>
        <a:graphic>
          <a:graphicData uri="http://schemas.openxmlformats.org/drawingml/2006/table">
            <a:tbl>
              <a:tblPr/>
              <a:tblGrid>
                <a:gridCol w="1913590">
                  <a:extLst>
                    <a:ext uri="{9D8B030D-6E8A-4147-A177-3AD203B41FA5}">
                      <a16:colId xmlns:a16="http://schemas.microsoft.com/office/drawing/2014/main" val="92837320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675589911"/>
                    </a:ext>
                  </a:extLst>
                </a:gridCol>
                <a:gridCol w="1906846">
                  <a:extLst>
                    <a:ext uri="{9D8B030D-6E8A-4147-A177-3AD203B41FA5}">
                      <a16:colId xmlns:a16="http://schemas.microsoft.com/office/drawing/2014/main" val="3904557261"/>
                    </a:ext>
                  </a:extLst>
                </a:gridCol>
                <a:gridCol w="1920334">
                  <a:extLst>
                    <a:ext uri="{9D8B030D-6E8A-4147-A177-3AD203B41FA5}">
                      <a16:colId xmlns:a16="http://schemas.microsoft.com/office/drawing/2014/main" val="672934519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1548853432"/>
                    </a:ext>
                  </a:extLst>
                </a:gridCol>
              </a:tblGrid>
              <a:tr h="615858"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Method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err="1"/>
                        <a:t>Mean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Error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StdDev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Median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1414183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XOR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2.8275 </a:t>
                      </a:r>
                      <a:r>
                        <a:rPr lang="pl-PL" sz="2500" dirty="0" err="1"/>
                        <a:t>ns</a:t>
                      </a:r>
                      <a:endParaRPr lang="en-GB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0.0615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0.0575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2.8419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088151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 err="1"/>
                        <a:t>TempVariable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0.0114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0.0131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0.0123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smtClean="0"/>
                        <a:t>0.00</a:t>
                      </a:r>
                      <a:r>
                        <a:rPr lang="en-GB" sz="2500" dirty="0" smtClean="0"/>
                        <a:t>00</a:t>
                      </a:r>
                      <a:r>
                        <a:rPr lang="pl-PL" sz="2500" dirty="0" smtClean="0"/>
                        <a:t>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8299118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pl-PL" sz="2000" dirty="0" err="1"/>
                        <a:t>AddAndSubtract</a:t>
                      </a:r>
                      <a:endParaRPr lang="pl-PL" sz="20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2.8454 ns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0.0691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0.0646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2.8798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5879450"/>
                  </a:ext>
                </a:extLst>
              </a:tr>
            </a:tbl>
          </a:graphicData>
        </a:graphic>
      </p:graphicFrame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6569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TIP</a:t>
            </a:r>
            <a:r>
              <a:rPr lang="en-GB" dirty="0">
                <a:solidFill>
                  <a:schemeClr val="accent4"/>
                </a:solidFill>
              </a:rPr>
              <a:t/>
            </a:r>
            <a:br>
              <a:rPr lang="en-GB" dirty="0">
                <a:solidFill>
                  <a:schemeClr val="accent4"/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“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Swap two variables without using temp variable</a:t>
            </a:r>
            <a:r>
              <a:rPr lang="en-GB" dirty="0"/>
              <a:t>” 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popular interview question  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6026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>Issue </a:t>
            </a:r>
            <a:r>
              <a:rPr lang="en-GB" dirty="0"/>
              <a:t>#2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>benchmarking done wrong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4596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5" name="AutoShape 2" descr="Znalezione obrazy dla zapytania going hom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pic>
        <p:nvPicPr>
          <p:cNvPr id="6" name="Obraz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625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3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03419" y="1018680"/>
            <a:ext cx="10178322" cy="39070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x = 4096, y = 8192; 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y = x ^ y;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(x);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(y);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861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94790" y="992802"/>
            <a:ext cx="10178322" cy="38638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x = 4096, y = 8192; 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</a:rPr>
              <a:t>temp = x;</a:t>
            </a:r>
          </a:p>
          <a:p>
            <a:pPr marL="0" indent="0">
              <a:buNone/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</a:rPr>
              <a:t>	x = y;</a:t>
            </a:r>
          </a:p>
          <a:p>
            <a:pPr marL="0" indent="0">
              <a:buNone/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</a:rPr>
              <a:t>	y = temp;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(x);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(y);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9898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78522" y="485912"/>
            <a:ext cx="10318418" cy="4394988"/>
          </a:xfrm>
        </p:spPr>
        <p:txBody>
          <a:bodyPr/>
          <a:lstStyle/>
          <a:p>
            <a:r>
              <a:rPr lang="en-GB" dirty="0"/>
              <a:t>Everyday performance</a:t>
            </a:r>
            <a:br>
              <a:rPr lang="en-GB" dirty="0"/>
            </a:br>
            <a:r>
              <a:rPr lang="en-GB" dirty="0"/>
              <a:t>fuckups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2215044" y="5861802"/>
            <a:ext cx="8045373" cy="742279"/>
          </a:xfrm>
        </p:spPr>
        <p:txBody>
          <a:bodyPr>
            <a:normAutofit/>
          </a:bodyPr>
          <a:lstStyle/>
          <a:p>
            <a:r>
              <a:rPr lang="en-GB" sz="3200" dirty="0"/>
              <a:t>Łukasz Pyrzyk</a:t>
            </a:r>
            <a:endParaRPr lang="pl-PL" sz="3200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6560"/>
            <a:ext cx="12192000" cy="878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77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Benchmarking….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7794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It </a:t>
            </a:r>
            <a:r>
              <a:rPr lang="en-GB" dirty="0"/>
              <a:t>is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the same</a:t>
            </a:r>
            <a:r>
              <a:rPr lang="en-GB" dirty="0" smtClean="0"/>
              <a:t>!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5824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pole tekstowe 8"/>
          <p:cNvSpPr txBox="1"/>
          <p:nvPr/>
        </p:nvSpPr>
        <p:spPr>
          <a:xfrm>
            <a:off x="899886" y="2498506"/>
            <a:ext cx="40930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rgbClr val="FF0000"/>
                </a:solidFill>
              </a:rPr>
              <a:t>Debug</a:t>
            </a:r>
            <a:r>
              <a:rPr lang="en-GB" sz="6000" dirty="0"/>
              <a:t> assembly</a:t>
            </a:r>
            <a:br>
              <a:rPr lang="en-GB" sz="6000" dirty="0"/>
            </a:br>
            <a:r>
              <a:rPr lang="en-GB" sz="6000" dirty="0"/>
              <a:t>30 lines</a:t>
            </a:r>
            <a:endParaRPr lang="pl-PL" sz="6000" dirty="0"/>
          </a:p>
        </p:txBody>
      </p:sp>
    </p:spTree>
    <p:extLst>
      <p:ext uri="{BB962C8B-B14F-4D97-AF65-F5344CB8AC3E}">
        <p14:creationId xmlns:p14="http://schemas.microsoft.com/office/powerpoint/2010/main" val="391191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0588" cy="6858000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899886" y="2498506"/>
            <a:ext cx="40930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chemeClr val="accent4"/>
                </a:solidFill>
              </a:rPr>
              <a:t>Release</a:t>
            </a:r>
            <a:r>
              <a:rPr lang="en-GB" sz="6000" dirty="0"/>
              <a:t> assembly</a:t>
            </a:r>
            <a:br>
              <a:rPr lang="en-GB" sz="6000" dirty="0"/>
            </a:br>
            <a:r>
              <a:rPr lang="en-GB" sz="6000" dirty="0"/>
              <a:t>8 lines</a:t>
            </a:r>
            <a:endParaRPr lang="pl-PL" sz="6000" dirty="0"/>
          </a:p>
        </p:txBody>
      </p:sp>
    </p:spTree>
    <p:extLst>
      <p:ext uri="{BB962C8B-B14F-4D97-AF65-F5344CB8AC3E}">
        <p14:creationId xmlns:p14="http://schemas.microsoft.com/office/powerpoint/2010/main" val="301950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>Issue #3</a:t>
            </a: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>Releasing product in </a:t>
            </a:r>
            <a:br>
              <a:rPr lang="en-GB" dirty="0" smtClean="0"/>
            </a:br>
            <a:r>
              <a:rPr lang="en-GB" dirty="0" smtClean="0">
                <a:solidFill>
                  <a:schemeClr val="accent1"/>
                </a:solidFill>
              </a:rPr>
              <a:t>debug mode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7090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1026" name="Picture 2" descr="sorry season 2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431" y="0"/>
            <a:ext cx="8229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855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 smtClean="0">
                <a:latin typeface="Gill Sans MT (Tekst podstawowy)"/>
              </a:rPr>
              <a:t/>
            </a:r>
            <a:br>
              <a:rPr lang="en-GB" dirty="0" smtClean="0">
                <a:latin typeface="Gill Sans MT (Tekst podstawowy)"/>
              </a:rPr>
            </a:br>
            <a:r>
              <a:rPr lang="en-GB" dirty="0" smtClean="0">
                <a:latin typeface="Gill Sans MT (Tekst podstawowy)"/>
              </a:rPr>
              <a:t/>
            </a:r>
            <a:br>
              <a:rPr lang="en-GB" dirty="0" smtClean="0">
                <a:latin typeface="Gill Sans MT (Tekst podstawowy)"/>
              </a:rPr>
            </a:br>
            <a:r>
              <a:rPr lang="en-GB" dirty="0" smtClean="0">
                <a:latin typeface="Gill Sans MT (Tekst podstawowy)"/>
              </a:rPr>
              <a:t>YAML</a:t>
            </a:r>
            <a:br>
              <a:rPr lang="en-GB" dirty="0" smtClean="0">
                <a:latin typeface="Gill Sans MT (Tekst podstawowy)"/>
              </a:rPr>
            </a:br>
            <a:r>
              <a:rPr lang="en-GB" dirty="0">
                <a:latin typeface="Gill Sans MT (Tekst podstawowy)"/>
              </a:rPr>
              <a:t/>
            </a:r>
            <a:br>
              <a:rPr lang="en-GB" dirty="0">
                <a:latin typeface="Gill Sans MT (Tekst podstawowy)"/>
              </a:rPr>
            </a:br>
            <a:endParaRPr lang="pl-PL" dirty="0">
              <a:solidFill>
                <a:schemeClr val="accent1"/>
              </a:solidFill>
              <a:latin typeface="Gill Sans MT (Tekst podstawowy)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Prostokąt 3"/>
          <p:cNvSpPr/>
          <p:nvPr/>
        </p:nvSpPr>
        <p:spPr>
          <a:xfrm>
            <a:off x="3774976" y="3298122"/>
            <a:ext cx="513172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6000" dirty="0"/>
              <a:t>YAML</a:t>
            </a:r>
            <a:r>
              <a:rPr lang="en-GB" sz="6000" dirty="0">
                <a:solidFill>
                  <a:schemeClr val="accent1"/>
                </a:solidFill>
              </a:rPr>
              <a:t>DOTNET</a:t>
            </a:r>
            <a:endParaRPr lang="pl-PL" sz="6000" dirty="0"/>
          </a:p>
        </p:txBody>
      </p:sp>
    </p:spTree>
    <p:extLst>
      <p:ext uri="{BB962C8B-B14F-4D97-AF65-F5344CB8AC3E}">
        <p14:creationId xmlns:p14="http://schemas.microsoft.com/office/powerpoint/2010/main" val="743401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900" dirty="0" smtClean="0"/>
              <a:t>Previous </a:t>
            </a:r>
            <a:r>
              <a:rPr lang="en-GB" sz="4900" dirty="0" err="1" smtClean="0"/>
              <a:t>yamldotnet</a:t>
            </a:r>
            <a:r>
              <a:rPr lang="en-GB" sz="4900" dirty="0" smtClean="0"/>
              <a:t> benchmarks</a:t>
            </a:r>
            <a:endParaRPr lang="pl-PL" sz="49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1678" y="1421934"/>
            <a:ext cx="10178322" cy="49285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test </a:t>
            </a:r>
            <a:r>
              <a:rPr lang="pl-PL" sz="17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tests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>
                <a:solidFill>
                  <a:srgbClr val="3CB371"/>
                </a:solidFill>
                <a:latin typeface="Consolas" panose="020B0609020204030204" pitchFamily="49" charset="0"/>
              </a:rPr>
              <a:t>{0}</a:t>
            </a:r>
            <a:r>
              <a:rPr lang="pl-PL" sz="1700" dirty="0">
                <a:solidFill>
                  <a:srgbClr val="FF007F"/>
                </a:solidFill>
                <a:latin typeface="Consolas" panose="020B0609020204030204" pitchFamily="49" charset="0"/>
              </a:rPr>
              <a:t>\t</a:t>
            </a:r>
            <a:r>
              <a:rPr lang="pl-PL" sz="1700" dirty="0">
                <a:solidFill>
                  <a:srgbClr val="3CB371"/>
                </a:solidFill>
                <a:latin typeface="Consolas" panose="020B0609020204030204" pitchFamily="49" charset="0"/>
              </a:rPr>
              <a:t>{1}</a:t>
            </a:r>
            <a:r>
              <a:rPr lang="pl-PL" sz="1700" dirty="0">
                <a:solidFill>
                  <a:srgbClr val="FF007F"/>
                </a:solidFill>
                <a:latin typeface="Consolas" panose="020B0609020204030204" pitchFamily="49" charset="0"/>
              </a:rPr>
              <a:t>\t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adapterName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test.GetType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graph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test.Graph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FF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RunTest</a:t>
            </a:r>
            <a:r>
              <a:rPr lang="pl-PL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serializer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graph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// warmup</a:t>
            </a:r>
            <a:endParaRPr lang="pl-PL" sz="17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(!</a:t>
            </a:r>
            <a:r>
              <a:rPr lang="pl-PL" sz="17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Stopwatch.IsHighResolution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Console.Error.WriteLine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A31515"/>
                </a:solidFill>
                <a:latin typeface="Consolas" panose="020B0609020204030204" pitchFamily="49" charset="0"/>
              </a:rPr>
              <a:t>"Stopwatch is not high resolution!"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Stopwatch.StartNew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for </a:t>
            </a:r>
            <a:r>
              <a:rPr lang="pl-PL" sz="17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>
                <a:solidFill>
                  <a:schemeClr val="tx1"/>
                </a:solidFill>
                <a:latin typeface="Consolas" panose="020B0609020204030204" pitchFamily="49" charset="0"/>
              </a:rPr>
              <a:t> i = 0; i &lt;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iterations</a:t>
            </a:r>
            <a:r>
              <a:rPr lang="pl-PL" sz="1700" dirty="0">
                <a:solidFill>
                  <a:schemeClr val="tx1"/>
                </a:solidFill>
                <a:latin typeface="Consolas" panose="020B0609020204030204" pitchFamily="49" charset="0"/>
              </a:rPr>
              <a:t>; ++i)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pl-PL" sz="17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RunTest</a:t>
            </a:r>
            <a:r>
              <a:rPr lang="pl-PL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serializer</a:t>
            </a:r>
            <a:r>
              <a:rPr lang="pl-PL" sz="17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graph</a:t>
            </a:r>
            <a:r>
              <a:rPr lang="pl-PL" sz="1700" dirty="0">
                <a:solidFill>
                  <a:schemeClr val="tx1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duration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timer.Elapsed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>
                <a:solidFill>
                  <a:srgbClr val="3CB371"/>
                </a:solidFill>
                <a:latin typeface="Consolas" panose="020B0609020204030204" pitchFamily="49" charset="0"/>
              </a:rPr>
              <a:t>{0}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duration.TotalMilliseconds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/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iterations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354325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900" dirty="0" err="1" smtClean="0"/>
              <a:t>Attemp</a:t>
            </a:r>
            <a:r>
              <a:rPr lang="en-GB" sz="4900" dirty="0" smtClean="0"/>
              <a:t> with </a:t>
            </a:r>
            <a:r>
              <a:rPr lang="en-GB" sz="4900" dirty="0" err="1" smtClean="0"/>
              <a:t>benchmarkdotnet</a:t>
            </a:r>
            <a:endParaRPr lang="pl-PL" sz="49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1678" y="1421934"/>
            <a:ext cx="10178322" cy="49285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MemoryDiagnoser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2B91AF"/>
                </a:solidFill>
                <a:latin typeface="Consolas" panose="020B0609020204030204" pitchFamily="49" charset="0"/>
              </a:rPr>
              <a:t>ReceiptTest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private</a:t>
            </a:r>
            <a:r>
              <a:rPr lang="en-US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</a:rPr>
              <a:t>Receipt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_receipt =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</a:rPr>
              <a:t>Receipt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private</a:t>
            </a:r>
            <a:r>
              <a:rPr lang="en-US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StringWriter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_buffer =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StringWriter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private</a:t>
            </a:r>
            <a:r>
              <a:rPr lang="en-US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ISerializer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serializer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SerializerBuilder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WithNamingConvention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CamelCaseNamingConvention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Build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Benchmark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</a:rPr>
              <a:t>]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Serialize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serializer.Serialize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(_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buffer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, _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receipt.Graph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11865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zawartości 3"/>
          <p:cNvSpPr>
            <a:spLocks noGrp="1"/>
          </p:cNvSpPr>
          <p:nvPr>
            <p:ph idx="1"/>
          </p:nvPr>
        </p:nvSpPr>
        <p:spPr>
          <a:xfrm>
            <a:off x="1335568" y="717259"/>
            <a:ext cx="10178322" cy="35935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dirty="0" err="1" smtClean="0"/>
              <a:t>dotnet</a:t>
            </a:r>
            <a:r>
              <a:rPr lang="en-GB" dirty="0" smtClean="0"/>
              <a:t> run –c Release</a:t>
            </a:r>
          </a:p>
          <a:p>
            <a:pPr marL="0" indent="0">
              <a:buNone/>
            </a:pPr>
            <a:r>
              <a:rPr lang="en-GB" dirty="0" smtClean="0"/>
              <a:t/>
            </a:r>
            <a:br>
              <a:rPr lang="en-GB" dirty="0" smtClean="0"/>
            </a:br>
            <a:r>
              <a:rPr lang="pl-PL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Validating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benchmarks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: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 smtClean="0">
                <a:solidFill>
                  <a:schemeClr val="tx1"/>
                </a:solidFill>
                <a:latin typeface="Consolas" panose="020B0609020204030204" pitchFamily="49" charset="0"/>
              </a:rPr>
              <a:t>Assembly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YamlDotNet.PerformanceTests.vlatest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which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defines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benchmarks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references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non-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optimized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YamlDotNet</a:t>
            </a:r>
            <a:endParaRPr lang="pl-PL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Consolas" panose="020B0609020204030204" pitchFamily="49" charset="0"/>
              </a:rPr>
              <a:t>- If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you own this dependency, please, build it in RELEASE.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Consolas" panose="020B0609020204030204" pitchFamily="49" charset="0"/>
              </a:rPr>
              <a:t>- If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you don't, you can create custom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</a:rPr>
              <a:t>config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 with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</a:rPr>
              <a:t>DontFailOnError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 to disable our custom policy and allow this benchmark to run.</a:t>
            </a:r>
            <a:endParaRPr lang="pl-P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1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Łukasz </a:t>
            </a:r>
            <a:r>
              <a:rPr lang="en-GB" dirty="0" err="1"/>
              <a:t>pyrzyk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sz="2400" dirty="0"/>
              <a:t>Co-founder of </a:t>
            </a:r>
            <a:r>
              <a:rPr lang="en-US" sz="2400" dirty="0" err="1"/>
              <a:t>Dotnetos</a:t>
            </a:r>
            <a:endParaRPr lang="en-US" sz="2400" dirty="0"/>
          </a:p>
          <a:p>
            <a:pPr fontAlgn="base"/>
            <a:r>
              <a:rPr lang="en-US" sz="2400" dirty="0"/>
              <a:t>Microsoft MVP</a:t>
            </a:r>
          </a:p>
          <a:p>
            <a:pPr fontAlgn="base"/>
            <a:r>
              <a:rPr lang="en-US" sz="2400" dirty="0"/>
              <a:t>Senior Full Stack Cloud Developer at </a:t>
            </a:r>
            <a:r>
              <a:rPr lang="en-US" sz="2400" dirty="0" err="1" smtClean="0"/>
              <a:t>Sonova</a:t>
            </a:r>
            <a:r>
              <a:rPr lang="en-US" sz="2400" dirty="0" smtClean="0"/>
              <a:t>/JCommerce​</a:t>
            </a:r>
            <a:endParaRPr lang="en-US" sz="2400" dirty="0"/>
          </a:p>
          <a:p>
            <a:pPr fontAlgn="base"/>
            <a:r>
              <a:rPr lang="en-US" sz="2400" dirty="0"/>
              <a:t>Tweets as @</a:t>
            </a:r>
            <a:r>
              <a:rPr lang="en-US" sz="2400" dirty="0" err="1"/>
              <a:t>lukaszpyrzyk</a:t>
            </a:r>
            <a:endParaRPr lang="en-US" sz="2400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461" y="1314882"/>
            <a:ext cx="12188825" cy="566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11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731588" y="1778583"/>
            <a:ext cx="5786685" cy="3886972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New </a:t>
            </a:r>
            <a:r>
              <a:rPr lang="en-GB" dirty="0" err="1" smtClean="0"/>
              <a:t>csproj</a:t>
            </a:r>
            <a:r>
              <a:rPr lang="en-GB" dirty="0" smtClean="0"/>
              <a:t> format doesn’t have the same behaviour as the old one. Configurations like </a:t>
            </a:r>
            <a:br>
              <a:rPr lang="en-GB" dirty="0" smtClean="0"/>
            </a:br>
            <a:r>
              <a:rPr lang="en-GB" b="1" dirty="0" smtClean="0"/>
              <a:t>Release-*</a:t>
            </a:r>
            <a:r>
              <a:rPr lang="en-GB" dirty="0" smtClean="0"/>
              <a:t> don’t inherit from </a:t>
            </a:r>
            <a:r>
              <a:rPr lang="en-GB" b="1" dirty="0" smtClean="0"/>
              <a:t>Release</a:t>
            </a:r>
            <a:r>
              <a:rPr lang="en-GB" dirty="0" smtClean="0"/>
              <a:t> configuration.</a:t>
            </a:r>
            <a:endParaRPr lang="pl-PL" dirty="0"/>
          </a:p>
        </p:txBody>
      </p:sp>
      <p:pic>
        <p:nvPicPr>
          <p:cNvPr id="4" name="Picture 4" descr="YamlDotNet configura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678" y="1778583"/>
            <a:ext cx="4215090" cy="388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165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900" dirty="0" smtClean="0"/>
              <a:t>fix</a:t>
            </a:r>
            <a:endParaRPr lang="pl-PL" sz="49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1678" y="1421934"/>
            <a:ext cx="10178322" cy="49285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PropertyGroup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Condition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=" '$(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Configuration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)' == '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Release-Signed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' Or '$(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Configuration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)' == '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Release-Unsigned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' "&gt;</a:t>
            </a:r>
          </a:p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DefineConstants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&gt;$(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DefineConstants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);RELEASE;TRACE&lt;/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DefineConstants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DebugSymbols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false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DebugSymbols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DebugType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portable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DebugType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Optimize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true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Optimize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PropertyGroup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1163071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900" dirty="0" smtClean="0"/>
              <a:t>fix</a:t>
            </a:r>
            <a:endParaRPr lang="pl-PL" sz="49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1678" y="1421934"/>
            <a:ext cx="10178322" cy="49285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700" dirty="0" smtClean="0">
                <a:latin typeface="Consolas" panose="020B0609020204030204" pitchFamily="49" charset="0"/>
              </a:rPr>
              <a:t>-----------------------------------------------------------------------------------</a:t>
            </a:r>
            <a:endParaRPr lang="pl-PL" sz="17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        |      </a:t>
            </a:r>
            <a:r>
              <a:rPr lang="pl-PL" sz="1700" dirty="0" err="1">
                <a:latin typeface="Consolas" panose="020B0609020204030204" pitchFamily="49" charset="0"/>
              </a:rPr>
              <a:t>Mean</a:t>
            </a:r>
            <a:r>
              <a:rPr lang="pl-PL" sz="1700" dirty="0">
                <a:latin typeface="Consolas" panose="020B0609020204030204" pitchFamily="49" charset="0"/>
              </a:rPr>
              <a:t> |     Error |    </a:t>
            </a:r>
            <a:r>
              <a:rPr lang="pl-PL" sz="1700" dirty="0" err="1">
                <a:latin typeface="Consolas" panose="020B0609020204030204" pitchFamily="49" charset="0"/>
              </a:rPr>
              <a:t>StdDev</a:t>
            </a:r>
            <a:r>
              <a:rPr lang="pl-PL" sz="1700" dirty="0">
                <a:latin typeface="Consolas" panose="020B0609020204030204" pitchFamily="49" charset="0"/>
              </a:rPr>
              <a:t> |      Gen0 |      Gen1 | </a:t>
            </a:r>
            <a:r>
              <a:rPr lang="pl-PL" sz="1700" dirty="0" err="1">
                <a:latin typeface="Consolas" panose="020B0609020204030204" pitchFamily="49" charset="0"/>
              </a:rPr>
              <a:t>Allocated</a:t>
            </a:r>
            <a:r>
              <a:rPr lang="pl-PL" sz="1700" dirty="0">
                <a:latin typeface="Consolas" panose="020B0609020204030204" pitchFamily="49" charset="0"/>
              </a:rPr>
              <a:t>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-----------------------------------------------------------------------------------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v1.2.1  |  128.7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1.285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1.202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 5.8594 |    0.2441 |  23.66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v2.2.0  |  240.6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3.467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3.243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18.0664 |    0.4883 |  60.03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v2.3.0  |  307.9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6.112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10.21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20.0195 |    0.4883 |  67.32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v3.8.0  |  292.2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4.225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3.952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21.4844 |    0.4883 |  70.82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v4.0.0  |  283.2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3.075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2.876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22.9492 |    0.4883 |  74.26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v5.2.1  |  </a:t>
            </a:r>
            <a:r>
              <a:rPr lang="pl-PL" sz="1700" b="1" dirty="0">
                <a:latin typeface="Consolas" panose="020B0609020204030204" pitchFamily="49" charset="0"/>
              </a:rPr>
              <a:t>539.5 </a:t>
            </a:r>
            <a:r>
              <a:rPr lang="pl-PL" sz="1700" b="1" dirty="0" err="1">
                <a:latin typeface="Consolas" panose="020B0609020204030204" pitchFamily="49" charset="0"/>
              </a:rPr>
              <a:t>us</a:t>
            </a:r>
            <a:r>
              <a:rPr lang="pl-PL" sz="1700" b="1" dirty="0">
                <a:latin typeface="Consolas" panose="020B0609020204030204" pitchFamily="49" charset="0"/>
              </a:rPr>
              <a:t> </a:t>
            </a:r>
            <a:r>
              <a:rPr lang="pl-PL" sz="1700" dirty="0">
                <a:latin typeface="Consolas" panose="020B0609020204030204" pitchFamily="49" charset="0"/>
              </a:rPr>
              <a:t>|  5.710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5.062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 8.7891 |    0.9766 |  30.82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</a:t>
            </a:r>
            <a:r>
              <a:rPr lang="pl-PL" sz="1700" dirty="0" err="1">
                <a:latin typeface="Consolas" panose="020B0609020204030204" pitchFamily="49" charset="0"/>
              </a:rPr>
              <a:t>vlatest</a:t>
            </a:r>
            <a:r>
              <a:rPr lang="pl-PL" sz="1700" dirty="0">
                <a:latin typeface="Consolas" panose="020B0609020204030204" pitchFamily="49" charset="0"/>
              </a:rPr>
              <a:t> |  </a:t>
            </a:r>
            <a:r>
              <a:rPr lang="pl-PL" sz="1700" b="1" dirty="0">
                <a:latin typeface="Consolas" panose="020B0609020204030204" pitchFamily="49" charset="0"/>
              </a:rPr>
              <a:t>145.8 </a:t>
            </a:r>
            <a:r>
              <a:rPr lang="pl-PL" sz="1700" b="1" dirty="0" err="1">
                <a:latin typeface="Consolas" panose="020B0609020204030204" pitchFamily="49" charset="0"/>
              </a:rPr>
              <a:t>us</a:t>
            </a:r>
            <a:r>
              <a:rPr lang="pl-PL" sz="1700" b="1" dirty="0">
                <a:latin typeface="Consolas" panose="020B0609020204030204" pitchFamily="49" charset="0"/>
              </a:rPr>
              <a:t> </a:t>
            </a:r>
            <a:r>
              <a:rPr lang="pl-PL" sz="1700" dirty="0">
                <a:latin typeface="Consolas" panose="020B0609020204030204" pitchFamily="49" charset="0"/>
              </a:rPr>
              <a:t>|  1.671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1.563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 8.3008 |    0.4883 |   30.7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----------------------------------------------------------------------------------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134916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79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2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GB" dirty="0" smtClean="0"/>
              <a:t>Issue #3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Relying on the </a:t>
            </a:r>
            <a:r>
              <a:rPr lang="en-GB" dirty="0" smtClean="0">
                <a:solidFill>
                  <a:schemeClr val="tx1"/>
                </a:solidFill>
              </a:rPr>
              <a:t>object state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2247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90629" y="1849775"/>
            <a:ext cx="11031523" cy="2873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9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9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9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9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pl-PL" sz="19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9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sz="19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da-DK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sz="1900" dirty="0">
                <a:solidFill>
                  <a:srgbClr val="000000"/>
                </a:solidFill>
                <a:latin typeface="Consolas" panose="020B0609020204030204" pitchFamily="49" charset="0"/>
              </a:rPr>
              <a:t>timer = </a:t>
            </a:r>
            <a:r>
              <a:rPr lang="da-DK" sz="19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da-DK" sz="1900" dirty="0">
                <a:solidFill>
                  <a:srgbClr val="000000"/>
                </a:solidFill>
                <a:latin typeface="Consolas" panose="020B0609020204030204" pitchFamily="49" charset="0"/>
              </a:rPr>
              <a:t> Timer(x =&gt; Console.WriteLine(DateTime.UtcNow), </a:t>
            </a:r>
            <a:r>
              <a:rPr lang="da-DK" sz="19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da-DK" sz="1900" dirty="0">
                <a:solidFill>
                  <a:srgbClr val="000000"/>
                </a:solidFill>
                <a:latin typeface="Consolas" panose="020B0609020204030204" pitchFamily="49" charset="0"/>
              </a:rPr>
              <a:t>, 0, 100</a:t>
            </a:r>
            <a:r>
              <a:rPr lang="da-DK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9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9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9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9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9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9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9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9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9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ytuł 1"/>
          <p:cNvSpPr txBox="1">
            <a:spLocks/>
          </p:cNvSpPr>
          <p:nvPr/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Code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8803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zawartości 2"/>
          <p:cNvSpPr txBox="1">
            <a:spLocks/>
          </p:cNvSpPr>
          <p:nvPr/>
        </p:nvSpPr>
        <p:spPr>
          <a:xfrm>
            <a:off x="940963" y="1350628"/>
            <a:ext cx="11031523" cy="39596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dotnet</a:t>
            </a:r>
            <a:r>
              <a:rPr lang="en-GB" sz="2400" b="1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sz="2400" b="1" dirty="0" smtClean="0">
                <a:solidFill>
                  <a:schemeClr val="tx1"/>
                </a:solidFill>
                <a:latin typeface="Consolas" panose="020B0609020204030204" pitchFamily="49" charset="0"/>
              </a:rPr>
              <a:t>run </a:t>
            </a:r>
            <a:r>
              <a:rPr lang="pl-PL" sz="2400" b="1" dirty="0">
                <a:solidFill>
                  <a:schemeClr val="tx1"/>
                </a:solidFill>
                <a:latin typeface="Consolas" panose="020B0609020204030204" pitchFamily="49" charset="0"/>
              </a:rPr>
              <a:t>-c </a:t>
            </a:r>
            <a:r>
              <a:rPr lang="pl-PL" sz="2400" b="1" dirty="0" err="1">
                <a:solidFill>
                  <a:schemeClr val="tx1"/>
                </a:solidFill>
                <a:latin typeface="Consolas" panose="020B0609020204030204" pitchFamily="49" charset="0"/>
              </a:rPr>
              <a:t>Debug</a:t>
            </a:r>
            <a:endParaRPr lang="pl-PL" sz="24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14/10/2019 18:43:22</a:t>
            </a:r>
          </a:p>
          <a:p>
            <a:pPr marL="0" indent="0">
              <a:buNone/>
            </a:pPr>
            <a:r>
              <a:rPr lang="pl-PL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Timer</a:t>
            </a: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started</a:t>
            </a: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?</a:t>
            </a: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14/10/2019 18:43:22</a:t>
            </a: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14/10/2019 18:43:22</a:t>
            </a: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14/10/2019 18:43:22</a:t>
            </a:r>
          </a:p>
          <a:p>
            <a:pPr marL="0" indent="0">
              <a:buNone/>
            </a:pPr>
            <a:r>
              <a:rPr lang="en-GB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[…]</a:t>
            </a:r>
            <a:endParaRPr lang="pl-PL" sz="2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ytuł 1"/>
          <p:cNvSpPr txBox="1">
            <a:spLocks/>
          </p:cNvSpPr>
          <p:nvPr/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debug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1800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zawartości 2"/>
          <p:cNvSpPr txBox="1">
            <a:spLocks/>
          </p:cNvSpPr>
          <p:nvPr/>
        </p:nvSpPr>
        <p:spPr>
          <a:xfrm>
            <a:off x="924186" y="1342239"/>
            <a:ext cx="11031523" cy="12919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sz="2400" b="1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dotnet</a:t>
            </a:r>
            <a:r>
              <a:rPr lang="pl-PL" sz="2400" b="1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sz="2400" b="1" dirty="0">
                <a:solidFill>
                  <a:schemeClr val="tx1"/>
                </a:solidFill>
                <a:latin typeface="Consolas" panose="020B0609020204030204" pitchFamily="49" charset="0"/>
              </a:rPr>
              <a:t>run -c </a:t>
            </a:r>
            <a:r>
              <a:rPr lang="pl-PL" sz="2400" b="1" dirty="0" err="1">
                <a:solidFill>
                  <a:schemeClr val="tx1"/>
                </a:solidFill>
                <a:latin typeface="Consolas" panose="020B0609020204030204" pitchFamily="49" charset="0"/>
              </a:rPr>
              <a:t>Release</a:t>
            </a:r>
            <a:endParaRPr lang="pl-PL" sz="24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Timer</a:t>
            </a: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started</a:t>
            </a: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?</a:t>
            </a: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14/10/2019 18:48:56</a:t>
            </a:r>
          </a:p>
        </p:txBody>
      </p:sp>
      <p:sp>
        <p:nvSpPr>
          <p:cNvPr id="5" name="Tytuł 1"/>
          <p:cNvSpPr txBox="1">
            <a:spLocks/>
          </p:cNvSpPr>
          <p:nvPr/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release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592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5347296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Eager root collection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it is a </a:t>
            </a:r>
            <a:r>
              <a:rPr lang="en-GB" dirty="0" smtClean="0">
                <a:solidFill>
                  <a:schemeClr val="accent1"/>
                </a:solidFill>
              </a:rPr>
              <a:t>Just-in-time compiler optimization</a:t>
            </a:r>
            <a:r>
              <a:rPr lang="en-GB" dirty="0" smtClean="0"/>
              <a:t> which makes local references irrelevant after their last usage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8288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keep alive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888910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var</a:t>
            </a:r>
            <a:r>
              <a:rPr lang="da-DK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timer = </a:t>
            </a:r>
            <a:r>
              <a:rPr lang="da-DK" sz="17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 Timer(x =&gt; Console.WriteLine(DateTime.UtcNow), </a:t>
            </a:r>
            <a:r>
              <a:rPr lang="da-DK" sz="17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, 0, 100);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GB" sz="17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GB" sz="17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pl-PL" sz="1700" b="1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GC.KeepAlive</a:t>
            </a:r>
            <a:r>
              <a:rPr lang="pl-PL" sz="1700" b="1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b="1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86423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 smtClean="0"/>
              <a:t>issue </a:t>
            </a:r>
            <a:r>
              <a:rPr lang="en-GB" dirty="0"/>
              <a:t>#0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4" name="Prostokąt 3"/>
          <p:cNvSpPr/>
          <p:nvPr/>
        </p:nvSpPr>
        <p:spPr>
          <a:xfrm>
            <a:off x="2902260" y="2625292"/>
            <a:ext cx="687715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>preparing </a:t>
            </a:r>
            <a:r>
              <a:rPr lang="en-GB" sz="5100" cap="all" spc="200" dirty="0" smtClean="0">
                <a:solidFill>
                  <a:srgbClr val="2A1A00">
                    <a:lumMod val="50000"/>
                    <a:lumOff val="50000"/>
                  </a:srgbClr>
                </a:solidFill>
                <a:latin typeface="Impact" panose="020B0806030902050204"/>
                <a:ea typeface="+mj-ea"/>
                <a:cs typeface="+mj-cs"/>
              </a:rPr>
              <a:t>100 </a:t>
            </a:r>
            <a:r>
              <a:rPr lang="en-GB" sz="5100" cap="all" spc="200" dirty="0">
                <a:solidFill>
                  <a:srgbClr val="2A1A00">
                    <a:lumMod val="50000"/>
                    <a:lumOff val="50000"/>
                  </a:srgbClr>
                </a:solidFill>
                <a:latin typeface="Impact" panose="020B0806030902050204"/>
                <a:ea typeface="+mj-ea"/>
                <a:cs typeface="+mj-cs"/>
              </a:rPr>
              <a:t>slides</a:t>
            </a:r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/>
            </a:r>
            <a:b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</a:br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>for </a:t>
            </a:r>
            <a:r>
              <a:rPr lang="en-GB" sz="5100" cap="all" spc="200" dirty="0">
                <a:solidFill>
                  <a:srgbClr val="2A1A00">
                    <a:lumMod val="50000"/>
                    <a:lumOff val="50000"/>
                  </a:srgbClr>
                </a:solidFill>
                <a:latin typeface="Impact" panose="020B0806030902050204"/>
                <a:ea typeface="+mj-ea"/>
                <a:cs typeface="+mj-cs"/>
              </a:rPr>
              <a:t>45 minutes</a:t>
            </a:r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> talk</a:t>
            </a:r>
            <a:endParaRPr lang="pl-PL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6717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var</a:t>
            </a:r>
            <a:r>
              <a:rPr lang="da-DK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timer = </a:t>
            </a:r>
            <a:r>
              <a:rPr lang="da-DK" sz="17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 Timer(x =&gt; Console.WriteLine(DateTime.UtcNow), </a:t>
            </a:r>
            <a:r>
              <a:rPr lang="da-DK" sz="17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a-DK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0, 100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b="1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timer.Dispose</a:t>
            </a:r>
            <a:r>
              <a:rPr lang="pl-PL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254673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b="1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(x =&gt;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DateTime.UtcNow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, 0, 100))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7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2648079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3800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C# 8.0</a:t>
            </a:r>
            <a:endParaRPr lang="pl-PL" sz="13800" dirty="0">
              <a:solidFill>
                <a:schemeClr val="accent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03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b="1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(x =&gt;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DateTime.UtcNow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0, 100);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GB" sz="18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2195026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NullableContext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(1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  <a:endParaRPr lang="en-GB" sz="18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Nullable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(0)]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sealed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Timer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MarshalByRefObject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IAsyncDisposable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Idisposable</a:t>
            </a:r>
            <a:r>
              <a:rPr lang="en-US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/>
            </a:r>
            <a:b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  ///</a:t>
            </a:r>
            <a:r>
              <a:rPr lang="en-US" sz="18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&lt;summary&gt;</a:t>
            </a:r>
            <a:r>
              <a:rPr lang="en-US" sz="18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Releases all resources used by the current instance of </a:t>
            </a: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&lt;see </a:t>
            </a:r>
            <a:r>
              <a:rPr lang="en-US" sz="18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cref</a:t>
            </a: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="T:System.Threading.Timer" /&gt;</a:t>
            </a:r>
            <a:r>
              <a:rPr lang="en-US" sz="18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&lt;/summary&gt;</a:t>
            </a:r>
            <a:endParaRPr lang="en-US" sz="18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  ///</a:t>
            </a:r>
            <a:r>
              <a:rPr lang="en-US" sz="18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&lt;returns&gt;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A 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&lt;see </a:t>
            </a:r>
            <a:r>
              <a:rPr lang="en-US" sz="1800" dirty="0" err="1">
                <a:solidFill>
                  <a:srgbClr val="808080"/>
                </a:solidFill>
                <a:latin typeface="Consolas" panose="020B0609020204030204" pitchFamily="49" charset="0"/>
              </a:rPr>
              <a:t>cref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="T:System.Threading.Tasks.ValueTask" /&gt;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 that completes when all work associated with the timer has ceased.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&lt;/returns&gt;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ValueTask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DisposeAsync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GB" sz="18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361652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Task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1800" b="1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1800" b="1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(x =&gt;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DateTime.UtcNow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0, 100);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32843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Znalezione obrazy dla zapytania but wait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0812" y="-1"/>
            <a:ext cx="6822000" cy="6871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181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90629" y="1849775"/>
            <a:ext cx="11031523" cy="2873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9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9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9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9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pl-PL" sz="19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9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sz="19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da-DK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sz="1900" dirty="0">
                <a:solidFill>
                  <a:srgbClr val="000000"/>
                </a:solidFill>
                <a:latin typeface="Consolas" panose="020B0609020204030204" pitchFamily="49" charset="0"/>
              </a:rPr>
              <a:t>timer = </a:t>
            </a:r>
            <a:r>
              <a:rPr lang="da-DK" sz="19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da-DK" sz="1900" dirty="0">
                <a:solidFill>
                  <a:srgbClr val="000000"/>
                </a:solidFill>
                <a:latin typeface="Consolas" panose="020B0609020204030204" pitchFamily="49" charset="0"/>
              </a:rPr>
              <a:t> Timer(x =&gt; Console.WriteLine(DateTime.UtcNow), </a:t>
            </a:r>
            <a:r>
              <a:rPr lang="da-DK" sz="19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da-DK" sz="1900" dirty="0">
                <a:solidFill>
                  <a:srgbClr val="000000"/>
                </a:solidFill>
                <a:latin typeface="Consolas" panose="020B0609020204030204" pitchFamily="49" charset="0"/>
              </a:rPr>
              <a:t>, 0, 100</a:t>
            </a:r>
            <a:r>
              <a:rPr lang="da-DK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9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9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9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9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9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9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9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9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9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ytuł 1"/>
          <p:cNvSpPr txBox="1">
            <a:spLocks/>
          </p:cNvSpPr>
          <p:nvPr/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Code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1520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zawartości 2"/>
          <p:cNvSpPr txBox="1">
            <a:spLocks/>
          </p:cNvSpPr>
          <p:nvPr/>
        </p:nvSpPr>
        <p:spPr>
          <a:xfrm>
            <a:off x="924187" y="1342239"/>
            <a:ext cx="4327322" cy="48488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sz="2400" b="1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dotnet</a:t>
            </a:r>
            <a:r>
              <a:rPr lang="pl-PL" sz="2400" b="1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sz="2400" b="1" dirty="0">
                <a:solidFill>
                  <a:schemeClr val="tx1"/>
                </a:solidFill>
                <a:latin typeface="Consolas" panose="020B0609020204030204" pitchFamily="49" charset="0"/>
              </a:rPr>
              <a:t>run -c </a:t>
            </a:r>
            <a:r>
              <a:rPr lang="pl-PL" sz="2400" b="1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Release</a:t>
            </a:r>
            <a:r>
              <a:rPr lang="en-GB" sz="2400" b="1" dirty="0">
                <a:solidFill>
                  <a:schemeClr val="tx1"/>
                </a:solidFill>
                <a:latin typeface="Consolas" panose="020B0609020204030204" pitchFamily="49" charset="0"/>
              </a:rPr>
              <a:t/>
            </a:r>
            <a:br>
              <a:rPr lang="en-GB" sz="2400" b="1" dirty="0">
                <a:solidFill>
                  <a:schemeClr val="tx1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chemeClr val="tx1"/>
                </a:solidFill>
                <a:latin typeface="Consolas" panose="020B0609020204030204" pitchFamily="49" charset="0"/>
              </a:rPr>
              <a:t>Timer started?</a:t>
            </a:r>
            <a:endParaRPr lang="pl-PL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16/10/2019 16:36:51</a:t>
            </a: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16/10/2019 16:36:51</a:t>
            </a: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16/10/2019 </a:t>
            </a:r>
            <a:r>
              <a:rPr lang="pl-PL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16:36:51</a:t>
            </a:r>
            <a:endParaRPr lang="en-GB" sz="2400" dirty="0" smtClean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16/10/2019 16:36:51</a:t>
            </a:r>
            <a:endParaRPr lang="en-GB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16/10/2019 16:36:51</a:t>
            </a:r>
            <a:endParaRPr lang="en-GB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16/10/2019 16:36:51</a:t>
            </a:r>
            <a:endParaRPr lang="en-GB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16/10/2019 16:36:51</a:t>
            </a:r>
            <a:endParaRPr lang="en-GB" sz="24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[..]</a:t>
            </a:r>
            <a:endParaRPr lang="pl-PL" sz="2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ytuł 1"/>
          <p:cNvSpPr txBox="1">
            <a:spLocks/>
          </p:cNvSpPr>
          <p:nvPr/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release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92078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GB" sz="6000" dirty="0">
                <a:solidFill>
                  <a:schemeClr val="accent1"/>
                </a:solidFill>
              </a:rPr>
              <a:t/>
            </a:r>
            <a:br>
              <a:rPr lang="en-GB" sz="6000" dirty="0">
                <a:solidFill>
                  <a:schemeClr val="accent1"/>
                </a:solidFill>
              </a:rPr>
            </a:br>
            <a:r>
              <a:rPr lang="en-GB" sz="6000" dirty="0" smtClean="0">
                <a:solidFill>
                  <a:schemeClr val="accent1"/>
                </a:solidFill>
              </a:rPr>
              <a:t/>
            </a:r>
            <a:br>
              <a:rPr lang="en-GB" sz="6000" dirty="0" smtClean="0">
                <a:solidFill>
                  <a:schemeClr val="accent1"/>
                </a:solidFill>
              </a:rPr>
            </a:br>
            <a:r>
              <a:rPr lang="en-GB" sz="6000" dirty="0" smtClean="0">
                <a:solidFill>
                  <a:schemeClr val="accent1"/>
                </a:solidFill>
              </a:rPr>
              <a:t/>
            </a:r>
            <a:br>
              <a:rPr lang="en-GB" sz="6000" dirty="0" smtClean="0">
                <a:solidFill>
                  <a:schemeClr val="accent1"/>
                </a:solidFill>
              </a:rPr>
            </a:br>
            <a:r>
              <a:rPr lang="en-GB" sz="6000" dirty="0" smtClean="0">
                <a:solidFill>
                  <a:schemeClr val="accent1"/>
                </a:solidFill>
              </a:rPr>
              <a:t>What?</a:t>
            </a:r>
            <a:endParaRPr lang="pl-PL" sz="60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831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 smtClean="0"/>
              <a:t>issue </a:t>
            </a:r>
            <a:r>
              <a:rPr lang="en-GB" dirty="0"/>
              <a:t>#1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Assuming</a:t>
            </a:r>
            <a:r>
              <a:rPr lang="en-GB" dirty="0"/>
              <a:t> performance improvement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2462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GB" dirty="0" smtClean="0"/>
              <a:t>Issue #4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forgetting about </a:t>
            </a:r>
            <a:br>
              <a:rPr lang="en-GB" dirty="0" smtClean="0"/>
            </a:br>
            <a:r>
              <a:rPr lang="en-GB" dirty="0" smtClean="0">
                <a:solidFill>
                  <a:schemeClr val="accent1"/>
                </a:solidFill>
              </a:rPr>
              <a:t>tiered compilation</a:t>
            </a:r>
            <a:br>
              <a:rPr lang="en-GB" dirty="0" smtClean="0">
                <a:solidFill>
                  <a:schemeClr val="accent1"/>
                </a:solidFill>
              </a:rPr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89458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graphicFrame>
        <p:nvGraphicFramePr>
          <p:cNvPr id="4" name="Symbol zastępczy zawartości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38937309"/>
              </p:ext>
            </p:extLst>
          </p:nvPr>
        </p:nvGraphicFramePr>
        <p:xfrm>
          <a:off x="1250950" y="2286000"/>
          <a:ext cx="10179050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89525">
                  <a:extLst>
                    <a:ext uri="{9D8B030D-6E8A-4147-A177-3AD203B41FA5}">
                      <a16:colId xmlns:a16="http://schemas.microsoft.com/office/drawing/2014/main" val="2765572988"/>
                    </a:ext>
                  </a:extLst>
                </a:gridCol>
                <a:gridCol w="5089525">
                  <a:extLst>
                    <a:ext uri="{9D8B030D-6E8A-4147-A177-3AD203B41FA5}">
                      <a16:colId xmlns:a16="http://schemas.microsoft.com/office/drawing/2014/main" val="178905063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400" dirty="0" smtClean="0"/>
                        <a:t>.NET Core version</a:t>
                      </a:r>
                      <a:endParaRPr lang="pl-PL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400" dirty="0" smtClean="0"/>
                        <a:t>Tiered compilation</a:t>
                      </a:r>
                      <a:endParaRPr lang="pl-PL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1130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2.0</a:t>
                      </a:r>
                      <a:endParaRPr lang="pl-PL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None</a:t>
                      </a:r>
                      <a:endParaRPr lang="pl-PL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9009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2.1</a:t>
                      </a:r>
                      <a:endParaRPr lang="pl-PL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Optional</a:t>
                      </a:r>
                      <a:endParaRPr lang="pl-PL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3038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3.0</a:t>
                      </a:r>
                      <a:endParaRPr lang="pl-PL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Default</a:t>
                      </a:r>
                      <a:endParaRPr lang="pl-PL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8085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0280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zawartości 2"/>
          <p:cNvSpPr txBox="1">
            <a:spLocks/>
          </p:cNvSpPr>
          <p:nvPr/>
        </p:nvSpPr>
        <p:spPr>
          <a:xfrm>
            <a:off x="924186" y="1342239"/>
            <a:ext cx="11031523" cy="25263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>
                <a:solidFill>
                  <a:srgbClr val="A31515"/>
                </a:solidFill>
                <a:latin typeface="Consolas" panose="020B0609020204030204" pitchFamily="49" charset="0"/>
              </a:rPr>
              <a:t>Project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Sdk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Microsoft.NET.Sdk</a:t>
            </a:r>
            <a:r>
              <a:rPr lang="pl-PL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PropertyGroup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OutputType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Exe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OutputType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TargetFramework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netcoreapp2.1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TargetFramework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TieredCompilation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true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TieredCompilation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PropertyGroup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pl-PL" sz="2400" dirty="0">
                <a:solidFill>
                  <a:srgbClr val="A31515"/>
                </a:solidFill>
                <a:latin typeface="Consolas" panose="020B0609020204030204" pitchFamily="49" charset="0"/>
              </a:rPr>
              <a:t>Project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ytuł 1"/>
          <p:cNvSpPr txBox="1">
            <a:spLocks/>
          </p:cNvSpPr>
          <p:nvPr/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release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53031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zawartości 2"/>
          <p:cNvSpPr txBox="1">
            <a:spLocks/>
          </p:cNvSpPr>
          <p:nvPr/>
        </p:nvSpPr>
        <p:spPr>
          <a:xfrm>
            <a:off x="924186" y="1342239"/>
            <a:ext cx="11031523" cy="25263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>
                <a:solidFill>
                  <a:srgbClr val="A31515"/>
                </a:solidFill>
                <a:latin typeface="Consolas" panose="020B0609020204030204" pitchFamily="49" charset="0"/>
              </a:rPr>
              <a:t>Project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FF0000"/>
                </a:solidFill>
                <a:latin typeface="Consolas" panose="020B0609020204030204" pitchFamily="49" charset="0"/>
              </a:rPr>
              <a:t>Sdk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=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Microsoft.NET.Sdk</a:t>
            </a:r>
            <a:r>
              <a:rPr lang="pl-PL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"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PropertyGroup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OutputType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Exe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OutputType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   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 smtClean="0">
                <a:solidFill>
                  <a:srgbClr val="A31515"/>
                </a:solidFill>
                <a:latin typeface="Consolas" panose="020B0609020204030204" pitchFamily="49" charset="0"/>
              </a:rPr>
              <a:t>TargetFramework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r>
              <a:rPr lang="pl-PL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netcoreapp</a:t>
            </a:r>
            <a:r>
              <a:rPr lang="en-GB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3</a:t>
            </a:r>
            <a:r>
              <a:rPr lang="pl-PL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GB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TargetFramework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pl-PL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PropertyGroup</a:t>
            </a:r>
            <a:r>
              <a:rPr lang="pl-PL" sz="24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&lt;/</a:t>
            </a:r>
            <a:r>
              <a:rPr lang="pl-PL" sz="2400" dirty="0">
                <a:solidFill>
                  <a:srgbClr val="A31515"/>
                </a:solidFill>
                <a:latin typeface="Consolas" panose="020B0609020204030204" pitchFamily="49" charset="0"/>
              </a:rPr>
              <a:t>Project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&gt;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ytuł 1"/>
          <p:cNvSpPr txBox="1">
            <a:spLocks/>
          </p:cNvSpPr>
          <p:nvPr/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release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9162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blog.kokosa.net/image.axd?picture=%2f2018%2f12%2fgccak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09526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740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 smtClean="0">
                <a:solidFill>
                  <a:schemeClr val="tx1"/>
                </a:solidFill>
              </a:rPr>
              <a:t>tiered compilation</a:t>
            </a:r>
            <a:r>
              <a:rPr lang="en-GB" dirty="0">
                <a:solidFill>
                  <a:schemeClr val="accent1"/>
                </a:solidFill>
              </a:rPr>
              <a:t/>
            </a:r>
            <a:br>
              <a:rPr lang="en-GB" dirty="0">
                <a:solidFill>
                  <a:schemeClr val="accent1"/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>
                <a:solidFill>
                  <a:schemeClr val="accent1"/>
                </a:solidFill>
              </a:rPr>
              <a:t>can influence</a:t>
            </a:r>
            <a:r>
              <a:rPr lang="en-GB" dirty="0" smtClean="0"/>
              <a:t> the </a:t>
            </a:r>
            <a:r>
              <a:rPr lang="en-GB" dirty="0" smtClean="0">
                <a:solidFill>
                  <a:schemeClr val="accent1"/>
                </a:solidFill>
              </a:rPr>
              <a:t>profiling</a:t>
            </a:r>
            <a:r>
              <a:rPr lang="en-GB" dirty="0"/>
              <a:t> </a:t>
            </a:r>
            <a:r>
              <a:rPr lang="en-GB" dirty="0" smtClean="0"/>
              <a:t>and  </a:t>
            </a:r>
            <a:r>
              <a:rPr lang="en-GB" dirty="0" smtClean="0">
                <a:solidFill>
                  <a:schemeClr val="accent1"/>
                </a:solidFill>
              </a:rPr>
              <a:t>benchmarking</a:t>
            </a:r>
            <a:r>
              <a:rPr lang="en-GB" dirty="0" smtClean="0"/>
              <a:t> results.</a:t>
            </a:r>
            <a:br>
              <a:rPr lang="en-GB" dirty="0" smtClean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>It can </a:t>
            </a:r>
            <a:r>
              <a:rPr lang="en-GB" dirty="0" smtClean="0">
                <a:solidFill>
                  <a:schemeClr val="accent1"/>
                </a:solidFill>
              </a:rPr>
              <a:t>change results</a:t>
            </a:r>
            <a:r>
              <a:rPr lang="en-GB" dirty="0" smtClean="0"/>
              <a:t> of samples from </a:t>
            </a:r>
            <a:r>
              <a:rPr lang="en-GB" dirty="0" smtClean="0">
                <a:solidFill>
                  <a:schemeClr val="accent1"/>
                </a:solidFill>
              </a:rPr>
              <a:t>books</a:t>
            </a:r>
            <a:r>
              <a:rPr lang="en-GB" dirty="0"/>
              <a:t> </a:t>
            </a:r>
            <a:r>
              <a:rPr lang="en-GB" dirty="0" smtClean="0"/>
              <a:t>or </a:t>
            </a:r>
            <a:r>
              <a:rPr lang="en-GB" dirty="0" smtClean="0">
                <a:solidFill>
                  <a:schemeClr val="accent1"/>
                </a:solidFill>
              </a:rPr>
              <a:t>blog posts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2104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zawartości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51588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Znalezione obrazy dla zapytania cosmosd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507" y="948906"/>
            <a:ext cx="8197546" cy="430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6081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86188" y="1925165"/>
            <a:ext cx="10178322" cy="25620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2B91AF"/>
                </a:solidFill>
                <a:latin typeface="Consolas" panose="020B0609020204030204" pitchFamily="49" charset="0"/>
              </a:rPr>
              <a:t>TelemetryEntry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DateTimeOffset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Timestamp {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UserId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9566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61474" y="391886"/>
            <a:ext cx="10178322" cy="35269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Route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"[</a:t>
            </a:r>
            <a:r>
              <a:rPr lang="pl-PL" dirty="0" err="1">
                <a:solidFill>
                  <a:srgbClr val="A31515"/>
                </a:solidFill>
                <a:latin typeface="Consolas" panose="020B0609020204030204" pitchFamily="49" charset="0"/>
              </a:rPr>
              <a:t>controller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]"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ApiController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2B91AF"/>
                </a:solidFill>
                <a:latin typeface="Consolas" panose="020B0609020204030204" pitchFamily="49" charset="0"/>
              </a:rPr>
              <a:t>TelemetryController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: Controller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[Http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Put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Task&lt;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Insert([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FromServices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db.Insert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NoContent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3174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zawartości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Obraz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7713" y="-157163"/>
            <a:ext cx="13687425" cy="717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9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61474" y="391885"/>
            <a:ext cx="10178322" cy="64661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DataStorageService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SlowDataStorageService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options.Endpoint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options.ApiKey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client.CreateDatabaseIfNotExistsAsync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Database { Id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}).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client.CreateDocumentCollectionIfNotExistsAsync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UriFactory.CreateDatabaseUri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DocumentCollection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{ Id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options.CollectionName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})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/>
          </a:p>
        </p:txBody>
      </p:sp>
      <p:sp>
        <p:nvSpPr>
          <p:cNvPr id="4" name="Prostokąt 3"/>
          <p:cNvSpPr/>
          <p:nvPr/>
        </p:nvSpPr>
        <p:spPr>
          <a:xfrm>
            <a:off x="4268944" y="4130545"/>
            <a:ext cx="3350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5" name="Prostokąt 4"/>
          <p:cNvSpPr/>
          <p:nvPr/>
        </p:nvSpPr>
        <p:spPr>
          <a:xfrm>
            <a:off x="3394360" y="5692259"/>
            <a:ext cx="3223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pl-PL" dirty="0"/>
          </a:p>
        </p:txBody>
      </p:sp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8761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4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74977" y="1553420"/>
            <a:ext cx="10178322" cy="117275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Task Insert(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UriFactory.CreateDocumentCollectionUri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options.CollectionName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client.CreateDocumentAsync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/>
          </a:p>
        </p:txBody>
      </p:sp>
      <p:sp>
        <p:nvSpPr>
          <p:cNvPr id="2" name="Prostokąt 1"/>
          <p:cNvSpPr/>
          <p:nvPr/>
        </p:nvSpPr>
        <p:spPr>
          <a:xfrm>
            <a:off x="2554027" y="2648824"/>
            <a:ext cx="36038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CreateDocumentCollectionUri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8872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4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50263" y="1417497"/>
            <a:ext cx="10178322" cy="117275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IServiceCollection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services)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GetOptions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services.AddSingleton</a:t>
            </a:r>
            <a:r>
              <a:rPr lang="pl-PL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services.AddTransient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4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6" name="Prostokąt 5"/>
          <p:cNvSpPr/>
          <p:nvPr/>
        </p:nvSpPr>
        <p:spPr>
          <a:xfrm>
            <a:off x="3572313" y="3407825"/>
            <a:ext cx="22236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AddTransient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3809445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 txBox="1">
            <a:spLocks/>
          </p:cNvSpPr>
          <p:nvPr/>
        </p:nvSpPr>
        <p:spPr>
          <a:xfrm>
            <a:off x="1251677" y="1874517"/>
            <a:ext cx="8320947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GB" sz="2400" dirty="0" smtClean="0"/>
              <a:t>How </a:t>
            </a:r>
            <a:r>
              <a:rPr lang="en-GB" sz="2400" dirty="0"/>
              <a:t>many entries can be </a:t>
            </a:r>
            <a:r>
              <a:rPr lang="en-GB" sz="2400" dirty="0" smtClean="0"/>
              <a:t>saved?</a:t>
            </a:r>
            <a:endParaRPr lang="en-GB" sz="2400" dirty="0"/>
          </a:p>
          <a:p>
            <a:pPr>
              <a:buFontTx/>
              <a:buChar char="-"/>
            </a:pPr>
            <a:r>
              <a:rPr lang="en-US" sz="2400" dirty="0"/>
              <a:t>“</a:t>
            </a:r>
            <a:r>
              <a:rPr lang="en-US" sz="2400" dirty="0" err="1"/>
              <a:t>wrk</a:t>
            </a:r>
            <a:r>
              <a:rPr lang="en-US" sz="2400" dirty="0"/>
              <a:t> -t1 -c1 -d30s http://localhost:5000/</a:t>
            </a:r>
            <a:r>
              <a:rPr lang="pl-PL" sz="2400" dirty="0"/>
              <a:t>telemetry/insert/</a:t>
            </a:r>
            <a:r>
              <a:rPr lang="en-GB" sz="2400" dirty="0"/>
              <a:t>”</a:t>
            </a:r>
            <a:endParaRPr lang="pl-PL" sz="2400" dirty="0"/>
          </a:p>
        </p:txBody>
      </p:sp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5209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 – no docs</a:t>
            </a:r>
            <a:endParaRPr lang="pl-PL" dirty="0"/>
          </a:p>
        </p:txBody>
      </p:sp>
      <p:sp>
        <p:nvSpPr>
          <p:cNvPr id="4" name="Prostokąt 3"/>
          <p:cNvSpPr/>
          <p:nvPr/>
        </p:nvSpPr>
        <p:spPr>
          <a:xfrm>
            <a:off x="2381249" y="1426842"/>
            <a:ext cx="823608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Running 30s test @ http://localhost:5000/telemetry/insert/slow</a:t>
            </a:r>
          </a:p>
          <a:p>
            <a:r>
              <a:rPr lang="en-US" sz="2400" dirty="0"/>
              <a:t>  1 threads and 1 connections</a:t>
            </a:r>
          </a:p>
          <a:p>
            <a:r>
              <a:rPr lang="en-US" sz="2400" dirty="0"/>
              <a:t>  Thread Stats   </a:t>
            </a:r>
            <a:r>
              <a:rPr lang="en-US" sz="2400" dirty="0" err="1"/>
              <a:t>Avg</a:t>
            </a:r>
            <a:r>
              <a:rPr lang="en-US" sz="2400" dirty="0"/>
              <a:t>      </a:t>
            </a:r>
            <a:r>
              <a:rPr lang="en-US" sz="2400" dirty="0" err="1"/>
              <a:t>Stdev</a:t>
            </a:r>
            <a:r>
              <a:rPr lang="en-US" sz="2400" dirty="0"/>
              <a:t>     Max   +/- </a:t>
            </a:r>
            <a:r>
              <a:rPr lang="en-US" sz="2400" dirty="0" err="1"/>
              <a:t>Stdev</a:t>
            </a:r>
            <a:endParaRPr lang="en-US" sz="2400" dirty="0"/>
          </a:p>
          <a:p>
            <a:r>
              <a:rPr lang="en-US" sz="2400" dirty="0"/>
              <a:t>    Latency   876.89ms   45.82ms 993.87ms   76.47%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Req</a:t>
            </a:r>
            <a:r>
              <a:rPr lang="en-US" sz="2400" dirty="0"/>
              <a:t>/Sec     0.88      0.33     1.00     88.24%</a:t>
            </a:r>
          </a:p>
          <a:p>
            <a:r>
              <a:rPr lang="en-US" sz="2400" dirty="0"/>
              <a:t>  </a:t>
            </a:r>
            <a:r>
              <a:rPr lang="en-US" sz="2400" b="1" dirty="0"/>
              <a:t>34 requests in 30.07s</a:t>
            </a:r>
            <a:r>
              <a:rPr lang="en-US" sz="2400" dirty="0"/>
              <a:t>, 2.69KB read</a:t>
            </a:r>
          </a:p>
          <a:p>
            <a:r>
              <a:rPr lang="en-US" sz="24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Requests/sec:      1.13</a:t>
            </a:r>
          </a:p>
          <a:p>
            <a:r>
              <a:rPr lang="en-US" sz="2400" dirty="0"/>
              <a:t>Transfer/sec:      91.57B</a:t>
            </a:r>
            <a:endParaRPr lang="pl-PL" sz="2400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7594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6000" dirty="0">
                <a:solidFill>
                  <a:schemeClr val="tx1"/>
                </a:solidFill>
                <a:latin typeface="+mj-lt"/>
              </a:rPr>
              <a:t/>
            </a:r>
            <a:br>
              <a:rPr lang="en-US" sz="6000" dirty="0">
                <a:solidFill>
                  <a:schemeClr val="tx1"/>
                </a:solidFill>
                <a:latin typeface="+mj-lt"/>
              </a:rPr>
            </a:br>
            <a:r>
              <a:rPr lang="en-US" sz="6000" dirty="0">
                <a:solidFill>
                  <a:schemeClr val="tx1"/>
                </a:solidFill>
                <a:latin typeface="+mj-lt"/>
              </a:rPr>
              <a:t>IT </a:t>
            </a: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SUCKS</a:t>
            </a:r>
          </a:p>
        </p:txBody>
      </p:sp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3385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48774" y="1877785"/>
            <a:ext cx="10562226" cy="2465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AsyncLazy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 :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&lt;T&gt;&gt;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&lt;T&gt;&gt;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valueFactory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) :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base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valueFactory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7697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61474" y="391885"/>
            <a:ext cx="10178322" cy="64661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DataStorageService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UriFactory.CreateDocumentCollectionUri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options.CollectionName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() =&gt;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     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options.Endpoint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options.ApiKey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  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InitialDatabase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(client, options);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2040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66584" y="1884255"/>
            <a:ext cx="10178322" cy="23448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Task Insert(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clientFactory.Value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client.CreateDocumentAsync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(_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0075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51414" y="1907739"/>
            <a:ext cx="10178322" cy="3261162"/>
          </a:xfrm>
        </p:spPr>
        <p:txBody>
          <a:bodyPr>
            <a:noAutofit/>
          </a:bodyPr>
          <a:lstStyle/>
          <a:p>
            <a:pPr marL="0" lvl="0" indent="0">
              <a:buClr>
                <a:srgbClr val="2A1A00"/>
              </a:buClr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IServiceCollection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services)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GetOptions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s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ervices.AddSingleton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services.AddSingleton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6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6478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93610" y="359976"/>
            <a:ext cx="10178322" cy="25620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XOR(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x,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y)</a:t>
            </a: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y = x ^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  <a:endParaRPr lang="en-GB" sz="2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500" dirty="0"/>
          </a:p>
        </p:txBody>
      </p:sp>
      <p:sp>
        <p:nvSpPr>
          <p:cNvPr id="4" name="Symbol zastępczy zawartości 2"/>
          <p:cNvSpPr txBox="1">
            <a:spLocks/>
          </p:cNvSpPr>
          <p:nvPr/>
        </p:nvSpPr>
        <p:spPr>
          <a:xfrm>
            <a:off x="1193610" y="3488725"/>
            <a:ext cx="594819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GB" b="1" dirty="0"/>
              <a:t>No temp</a:t>
            </a:r>
            <a:r>
              <a:rPr lang="en-GB" dirty="0"/>
              <a:t> </a:t>
            </a:r>
            <a:r>
              <a:rPr lang="en-US" dirty="0">
                <a:solidFill>
                  <a:srgbClr val="0000FF"/>
                </a:solidFill>
              </a:rPr>
              <a:t>int</a:t>
            </a:r>
            <a:r>
              <a:rPr lang="en-GB" dirty="0"/>
              <a:t> </a:t>
            </a:r>
            <a:r>
              <a:rPr lang="en-GB" b="1" dirty="0"/>
              <a:t>variable</a:t>
            </a:r>
          </a:p>
          <a:p>
            <a:pPr>
              <a:buFontTx/>
              <a:buChar char="-"/>
            </a:pPr>
            <a:r>
              <a:rPr lang="en-US" dirty="0">
                <a:solidFill>
                  <a:srgbClr val="0000FF"/>
                </a:solidFill>
              </a:rPr>
              <a:t>int</a:t>
            </a:r>
            <a:r>
              <a:rPr lang="en-GB" dirty="0"/>
              <a:t> is 4 bytes, so it </a:t>
            </a:r>
            <a:r>
              <a:rPr lang="en-GB" b="1" dirty="0"/>
              <a:t>saves</a:t>
            </a:r>
            <a:r>
              <a:rPr lang="en-GB" dirty="0"/>
              <a:t> </a:t>
            </a:r>
            <a:r>
              <a:rPr lang="en-GB" b="1" dirty="0"/>
              <a:t>4 bytes</a:t>
            </a:r>
          </a:p>
          <a:p>
            <a:pPr>
              <a:buFontTx/>
              <a:buChar char="-"/>
            </a:pPr>
            <a:r>
              <a:rPr lang="en-GB" dirty="0" smtClean="0"/>
              <a:t>Assembly has XOR operation, so it’s 1:1, so it’s fast</a:t>
            </a:r>
            <a:endParaRPr lang="en-GB" dirty="0"/>
          </a:p>
        </p:txBody>
      </p:sp>
      <p:pic>
        <p:nvPicPr>
          <p:cNvPr id="5" name="Picture 2" descr="Znalezione obrazy dla zapytania think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915" y="2146366"/>
            <a:ext cx="3254890" cy="325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5364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 - </a:t>
            </a:r>
            <a:r>
              <a:rPr lang="en-GB" dirty="0" smtClean="0"/>
              <a:t>optimizations</a:t>
            </a:r>
            <a:endParaRPr lang="pl-PL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6" name="Wykres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1300087"/>
              </p:ext>
            </p:extLst>
          </p:nvPr>
        </p:nvGraphicFramePr>
        <p:xfrm>
          <a:off x="2053087" y="1358661"/>
          <a:ext cx="8494899" cy="4636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2580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075214" y="1133757"/>
            <a:ext cx="10178322" cy="3895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() =&gt;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options.Endpoint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options.ApiKey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ConnectionPolicy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ConnectionMode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ConnectionMode.Direct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ConnectionProtocol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Protocol.Tcp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	   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InitialDatabase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(client, options);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142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 </a:t>
            </a:r>
            <a:r>
              <a:rPr lang="en-GB" dirty="0" smtClean="0"/>
              <a:t>– direct / </a:t>
            </a:r>
            <a:r>
              <a:rPr lang="en-GB" dirty="0" err="1" smtClean="0"/>
              <a:t>tcp</a:t>
            </a:r>
            <a:endParaRPr lang="pl-PL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9" name="Wykres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9993580"/>
              </p:ext>
            </p:extLst>
          </p:nvPr>
        </p:nvGraphicFramePr>
        <p:xfrm>
          <a:off x="1808672" y="1128451"/>
          <a:ext cx="8931216" cy="53587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7877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gone fuckup</a:t>
            </a:r>
            <a:r>
              <a:rPr lang="en-GB" dirty="0"/>
              <a:t> story</a:t>
            </a:r>
            <a:endParaRPr lang="pl-PL" dirty="0"/>
          </a:p>
        </p:txBody>
      </p:sp>
      <p:sp>
        <p:nvSpPr>
          <p:cNvPr id="8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6689644" cy="3984228"/>
          </a:xfrm>
        </p:spPr>
        <p:txBody>
          <a:bodyPr>
            <a:noAutofit/>
          </a:bodyPr>
          <a:lstStyle/>
          <a:p>
            <a:pPr fontAlgn="base"/>
            <a:r>
              <a:rPr lang="en-US" dirty="0" err="1"/>
              <a:t>Microservices</a:t>
            </a:r>
            <a:endParaRPr lang="en-US" dirty="0"/>
          </a:p>
          <a:p>
            <a:pPr fontAlgn="base"/>
            <a:r>
              <a:rPr lang="en-US" dirty="0" err="1"/>
              <a:t>CosmosDB</a:t>
            </a:r>
            <a:endParaRPr lang="en-US" dirty="0"/>
          </a:p>
          <a:p>
            <a:pPr fontAlgn="base"/>
            <a:r>
              <a:rPr lang="en-US" dirty="0"/>
              <a:t>Migration to the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Direct/TCP</a:t>
            </a:r>
            <a:r>
              <a:rPr lang="en-US" dirty="0"/>
              <a:t> connection, feature toggle</a:t>
            </a:r>
          </a:p>
          <a:p>
            <a:pPr fontAlgn="base"/>
            <a:r>
              <a:rPr lang="en-US" dirty="0"/>
              <a:t>Thousands of the </a:t>
            </a:r>
            <a:r>
              <a:rPr lang="en-US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GoneException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saying </a:t>
            </a:r>
            <a:r>
              <a:rPr lang="en-US" dirty="0">
                <a:solidFill>
                  <a:schemeClr val="accent1"/>
                </a:solidFill>
              </a:rPr>
              <a:t>“The requested resource is no longer available at the server”</a:t>
            </a:r>
          </a:p>
          <a:p>
            <a:pPr fontAlgn="base"/>
            <a:r>
              <a:rPr lang="en-US" dirty="0">
                <a:solidFill>
                  <a:schemeClr val="tx1"/>
                </a:solidFill>
              </a:rPr>
              <a:t>We have a bug!!! </a:t>
            </a:r>
          </a:p>
          <a:p>
            <a:pPr fontAlgn="base"/>
            <a:r>
              <a:rPr lang="en-US" dirty="0">
                <a:solidFill>
                  <a:schemeClr val="tx1"/>
                </a:solidFill>
              </a:rPr>
              <a:t>Race condition? Dispose? Network down? Firewall?</a:t>
            </a:r>
          </a:p>
        </p:txBody>
      </p:sp>
      <p:pic>
        <p:nvPicPr>
          <p:cNvPr id="1027" name="Picture 3" descr="Znalezione obrazy dla zapytania emoji scar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0134" y="2344635"/>
            <a:ext cx="2678241" cy="2678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09175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dobny obraz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1357" y="-189782"/>
            <a:ext cx="7254516" cy="7239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5766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86" y="0"/>
            <a:ext cx="10344150" cy="679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82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902" y="1636776"/>
            <a:ext cx="10316620" cy="327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5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gone fuckup</a:t>
            </a:r>
            <a:r>
              <a:rPr lang="en-GB" dirty="0"/>
              <a:t> story</a:t>
            </a:r>
            <a:endParaRPr lang="pl-PL" dirty="0"/>
          </a:p>
        </p:txBody>
      </p:sp>
      <p:sp>
        <p:nvSpPr>
          <p:cNvPr id="8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10270270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2400" dirty="0" err="1">
                <a:solidFill>
                  <a:schemeClr val="tx1"/>
                </a:solidFill>
              </a:rPr>
              <a:t>GoneException</a:t>
            </a:r>
            <a:r>
              <a:rPr lang="en-US" sz="2400" dirty="0">
                <a:solidFill>
                  <a:schemeClr val="tx1"/>
                </a:solidFill>
              </a:rPr>
              <a:t>(“The requested resource is no longer available at the server”)</a:t>
            </a:r>
          </a:p>
          <a:p>
            <a:pPr marL="0" indent="0" algn="ctr" fontAlgn="base">
              <a:buNone/>
            </a:pPr>
            <a:endParaRPr lang="en-US" sz="2400" dirty="0" smtClean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32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might be</a:t>
            </a:r>
            <a:r>
              <a:rPr lang="en-US" sz="2400" dirty="0">
                <a:solidFill>
                  <a:schemeClr val="tx1"/>
                </a:solidFill>
              </a:rPr>
              <a:t/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2400" dirty="0" err="1">
                <a:solidFill>
                  <a:schemeClr val="tx1"/>
                </a:solidFill>
              </a:rPr>
              <a:t>PlatformNotSupportedException</a:t>
            </a:r>
            <a:r>
              <a:rPr lang="en-US" sz="2400" dirty="0">
                <a:solidFill>
                  <a:schemeClr val="tx1"/>
                </a:solidFill>
              </a:rPr>
              <a:t>();</a:t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5511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/>
          <p:cNvSpPr/>
          <p:nvPr/>
        </p:nvSpPr>
        <p:spPr>
          <a:xfrm>
            <a:off x="2403487" y="6111115"/>
            <a:ext cx="7677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dirty="0"/>
              <a:t>https</a:t>
            </a:r>
            <a:r>
              <a:rPr lang="pl-PL" sz="2400" dirty="0" smtClean="0"/>
              <a:t>://github.com/Azure/azure-cosmosdb-dotnet/issues/194</a:t>
            </a:r>
            <a:endParaRPr lang="pl-PL" sz="2400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998" y="0"/>
            <a:ext cx="8382787" cy="6111115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0361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>Fuckup </a:t>
            </a:r>
            <a:r>
              <a:rPr lang="en-GB" dirty="0" smtClean="0"/>
              <a:t>#3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Buffering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br>
              <a:rPr lang="en-GB" dirty="0" smtClean="0">
                <a:solidFill>
                  <a:schemeClr val="tx1"/>
                </a:solidFill>
              </a:rPr>
            </a:br>
            <a:r>
              <a:rPr lang="en-GB" dirty="0" smtClean="0">
                <a:solidFill>
                  <a:schemeClr val="tx1"/>
                </a:solidFill>
              </a:rPr>
              <a:t>responses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7960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7505471"/>
              </p:ext>
            </p:extLst>
          </p:nvPr>
        </p:nvGraphicFramePr>
        <p:xfrm>
          <a:off x="1572862" y="1451109"/>
          <a:ext cx="9567950" cy="1583035"/>
        </p:xfrm>
        <a:graphic>
          <a:graphicData uri="http://schemas.openxmlformats.org/drawingml/2006/table">
            <a:tbl>
              <a:tblPr/>
              <a:tblGrid>
                <a:gridCol w="1913590">
                  <a:extLst>
                    <a:ext uri="{9D8B030D-6E8A-4147-A177-3AD203B41FA5}">
                      <a16:colId xmlns:a16="http://schemas.microsoft.com/office/drawing/2014/main" val="92837320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675589911"/>
                    </a:ext>
                  </a:extLst>
                </a:gridCol>
                <a:gridCol w="1906846">
                  <a:extLst>
                    <a:ext uri="{9D8B030D-6E8A-4147-A177-3AD203B41FA5}">
                      <a16:colId xmlns:a16="http://schemas.microsoft.com/office/drawing/2014/main" val="3904557261"/>
                    </a:ext>
                  </a:extLst>
                </a:gridCol>
                <a:gridCol w="1920334">
                  <a:extLst>
                    <a:ext uri="{9D8B030D-6E8A-4147-A177-3AD203B41FA5}">
                      <a16:colId xmlns:a16="http://schemas.microsoft.com/office/drawing/2014/main" val="672934519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1548853432"/>
                    </a:ext>
                  </a:extLst>
                </a:gridCol>
              </a:tblGrid>
              <a:tr h="615858"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Method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err="1"/>
                        <a:t>Mean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Error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StdDev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Median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1414183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XOR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2.8275 </a:t>
                      </a:r>
                      <a:r>
                        <a:rPr lang="pl-PL" sz="2500" dirty="0" err="1"/>
                        <a:t>ns</a:t>
                      </a:r>
                      <a:endParaRPr lang="en-GB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0.0615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0.0575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2.8419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088151"/>
                  </a:ext>
                </a:extLst>
              </a:tr>
            </a:tbl>
          </a:graphicData>
        </a:graphic>
      </p:graphicFrame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2010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graphicFrame>
        <p:nvGraphicFramePr>
          <p:cNvPr id="6" name="Symbol zastępczy zawartości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9334954"/>
              </p:ext>
            </p:extLst>
          </p:nvPr>
        </p:nvGraphicFramePr>
        <p:xfrm>
          <a:off x="1251678" y="2286001"/>
          <a:ext cx="10178322" cy="3593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Prostokąt 8"/>
          <p:cNvSpPr/>
          <p:nvPr/>
        </p:nvSpPr>
        <p:spPr>
          <a:xfrm>
            <a:off x="1366368" y="4739501"/>
            <a:ext cx="101505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3200" dirty="0"/>
              <a:t>https://github.com/</a:t>
            </a:r>
            <a:r>
              <a:rPr lang="pl-PL" sz="3200" dirty="0" smtClean="0"/>
              <a:t>dotnet/corefx/archive/v2.2.0-preview3.zip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70427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graphicFrame>
        <p:nvGraphicFramePr>
          <p:cNvPr id="6" name="Symbol zastępczy zawartości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9983400"/>
              </p:ext>
            </p:extLst>
          </p:nvPr>
        </p:nvGraphicFramePr>
        <p:xfrm>
          <a:off x="1251678" y="1874517"/>
          <a:ext cx="10178322" cy="3593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Prostokąt 6"/>
          <p:cNvSpPr/>
          <p:nvPr/>
        </p:nvSpPr>
        <p:spPr>
          <a:xfrm>
            <a:off x="3616791" y="4649293"/>
            <a:ext cx="54480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3200" dirty="0"/>
              <a:t>http://localhost:5000/download/</a:t>
            </a:r>
          </a:p>
        </p:txBody>
      </p:sp>
    </p:spTree>
    <p:extLst>
      <p:ext uri="{BB962C8B-B14F-4D97-AF65-F5344CB8AC3E}">
        <p14:creationId xmlns:p14="http://schemas.microsoft.com/office/powerpoint/2010/main" val="30128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1251677" y="1965600"/>
            <a:ext cx="983233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WithBuffering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HttpRequestMessage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HttpMethod.Get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dotnet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corefx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archive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/v2.2.0-preview3.zip"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client.Client.SendAsync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response.Content.ReadAsStreamAsync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response.Content.Headers.ContentType.MediaType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FileStreamResult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8823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254" y="73262"/>
            <a:ext cx="6058929" cy="678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274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1251677" y="1965600"/>
            <a:ext cx="9832333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WithoutBuffering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HttpRequestMessage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HttpMethod.Get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dotnet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corefx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archive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/v2.2.0-preview3.zip</a:t>
            </a:r>
            <a:r>
              <a:rPr lang="pl-PL" sz="20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sz="20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client.Client.SendAsync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HttpCompletionOption.ResponseHeadersRead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response.Content.ReadAsStreamAsync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response.Content.Headers.ContentType.MediaType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FileStreamResult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614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572" y="0"/>
            <a:ext cx="5885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51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1251677" y="1965600"/>
            <a:ext cx="983233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HttpRequestMessage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HttpMethod.Get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dotnet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corefx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archive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/v2.2.0-preview3.zip"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client.Client.GetStreamAsync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request.RequestUri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0526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/>
            </a:r>
            <a:b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TIP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Don’t buffer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big responses. </a:t>
            </a:r>
            <a:br>
              <a:rPr lang="en-GB" dirty="0" smtClean="0"/>
            </a:b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Stream</a:t>
            </a:r>
            <a:r>
              <a:rPr lang="en-GB" dirty="0" smtClean="0"/>
              <a:t> them</a:t>
            </a:r>
            <a:endParaRPr lang="pl-PL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4684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>Fuckup </a:t>
            </a:r>
            <a:r>
              <a:rPr lang="en-GB" dirty="0" smtClean="0"/>
              <a:t>#5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Let’s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optimize it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6610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3246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3600" dirty="0">
                <a:solidFill>
                  <a:schemeClr val="tx1"/>
                </a:solidFill>
              </a:rPr>
              <a:t/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JIRA #2312 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 err="1">
                <a:solidFill>
                  <a:schemeClr val="tx1"/>
                </a:solidFill>
              </a:rPr>
              <a:t>PoC</a:t>
            </a:r>
            <a:r>
              <a:rPr lang="en-US" sz="3600" dirty="0">
                <a:solidFill>
                  <a:schemeClr val="tx1"/>
                </a:solidFill>
              </a:rPr>
              <a:t> of the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new</a:t>
            </a:r>
            <a:r>
              <a:rPr lang="en-US" sz="3600" dirty="0">
                <a:solidFill>
                  <a:schemeClr val="tx1"/>
                </a:solidFill>
              </a:rPr>
              <a:t> business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feature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8895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6301640"/>
              </p:ext>
            </p:extLst>
          </p:nvPr>
        </p:nvGraphicFramePr>
        <p:xfrm>
          <a:off x="1572862" y="1451109"/>
          <a:ext cx="9567950" cy="2550212"/>
        </p:xfrm>
        <a:graphic>
          <a:graphicData uri="http://schemas.openxmlformats.org/drawingml/2006/table">
            <a:tbl>
              <a:tblPr/>
              <a:tblGrid>
                <a:gridCol w="1913590">
                  <a:extLst>
                    <a:ext uri="{9D8B030D-6E8A-4147-A177-3AD203B41FA5}">
                      <a16:colId xmlns:a16="http://schemas.microsoft.com/office/drawing/2014/main" val="92837320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675589911"/>
                    </a:ext>
                  </a:extLst>
                </a:gridCol>
                <a:gridCol w="1906846">
                  <a:extLst>
                    <a:ext uri="{9D8B030D-6E8A-4147-A177-3AD203B41FA5}">
                      <a16:colId xmlns:a16="http://schemas.microsoft.com/office/drawing/2014/main" val="3904557261"/>
                    </a:ext>
                  </a:extLst>
                </a:gridCol>
                <a:gridCol w="1920334">
                  <a:extLst>
                    <a:ext uri="{9D8B030D-6E8A-4147-A177-3AD203B41FA5}">
                      <a16:colId xmlns:a16="http://schemas.microsoft.com/office/drawing/2014/main" val="672934519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1548853432"/>
                    </a:ext>
                  </a:extLst>
                </a:gridCol>
              </a:tblGrid>
              <a:tr h="615858"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Method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err="1"/>
                        <a:t>Mean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Error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StdDev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Median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1414183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XOR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2.8275 </a:t>
                      </a:r>
                      <a:r>
                        <a:rPr lang="pl-PL" sz="2500" dirty="0" err="1"/>
                        <a:t>ns</a:t>
                      </a:r>
                      <a:endParaRPr lang="en-GB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0.0615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0.0575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2.8419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088151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 err="1"/>
                        <a:t>TempVariable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0.0114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0.0131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0.0123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smtClean="0"/>
                        <a:t>0.00</a:t>
                      </a:r>
                      <a:r>
                        <a:rPr lang="en-GB" sz="2500" dirty="0" smtClean="0"/>
                        <a:t>00</a:t>
                      </a:r>
                      <a:r>
                        <a:rPr lang="pl-PL" sz="2500" dirty="0" smtClean="0"/>
                        <a:t> </a:t>
                      </a:r>
                      <a:r>
                        <a:rPr lang="pl-PL" sz="2500" dirty="0" err="1" smtClean="0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8299118"/>
                  </a:ext>
                </a:extLst>
              </a:tr>
            </a:tbl>
          </a:graphicData>
        </a:graphic>
      </p:graphicFrame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7" name="Prostokąt 6"/>
          <p:cNvSpPr/>
          <p:nvPr/>
        </p:nvSpPr>
        <p:spPr>
          <a:xfrm>
            <a:off x="9469811" y="3281483"/>
            <a:ext cx="143020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sz="2500" dirty="0"/>
              <a:t>0.00</a:t>
            </a:r>
            <a:r>
              <a:rPr lang="en-GB" sz="2500" dirty="0"/>
              <a:t>00</a:t>
            </a:r>
            <a:r>
              <a:rPr lang="pl-PL" sz="2500" dirty="0"/>
              <a:t> </a:t>
            </a:r>
            <a:r>
              <a:rPr lang="pl-PL" sz="2500" dirty="0" err="1"/>
              <a:t>ns</a:t>
            </a:r>
            <a:endParaRPr lang="pl-PL" sz="2500" dirty="0"/>
          </a:p>
        </p:txBody>
      </p:sp>
      <p:sp>
        <p:nvSpPr>
          <p:cNvPr id="8" name="Prostokąt 7"/>
          <p:cNvSpPr/>
          <p:nvPr/>
        </p:nvSpPr>
        <p:spPr>
          <a:xfrm>
            <a:off x="2712683" y="4118789"/>
            <a:ext cx="7091083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3200" dirty="0" smtClean="0"/>
              <a:t>The </a:t>
            </a:r>
            <a:r>
              <a:rPr lang="pl-PL" sz="3200" dirty="0" err="1">
                <a:solidFill>
                  <a:schemeClr val="accent1"/>
                </a:solidFill>
              </a:rPr>
              <a:t>method</a:t>
            </a:r>
            <a:r>
              <a:rPr lang="pl-PL" sz="3200" dirty="0">
                <a:solidFill>
                  <a:schemeClr val="accent1"/>
                </a:solidFill>
              </a:rPr>
              <a:t> </a:t>
            </a:r>
            <a:r>
              <a:rPr lang="pl-PL" sz="3200" dirty="0" err="1">
                <a:solidFill>
                  <a:schemeClr val="accent1"/>
                </a:solidFill>
              </a:rPr>
              <a:t>duration</a:t>
            </a:r>
            <a:r>
              <a:rPr lang="pl-PL" sz="3200" dirty="0">
                <a:solidFill>
                  <a:schemeClr val="accent1"/>
                </a:solidFill>
              </a:rPr>
              <a:t> </a:t>
            </a:r>
            <a:r>
              <a:rPr lang="pl-PL" sz="3200" dirty="0" err="1"/>
              <a:t>is</a:t>
            </a:r>
            <a:r>
              <a:rPr lang="pl-PL" sz="3200" dirty="0"/>
              <a:t> </a:t>
            </a:r>
            <a:r>
              <a:rPr lang="pl-PL" sz="3200" dirty="0" err="1">
                <a:solidFill>
                  <a:schemeClr val="accent1"/>
                </a:solidFill>
              </a:rPr>
              <a:t>indistinguishable</a:t>
            </a:r>
            <a:r>
              <a:rPr lang="pl-PL" sz="3200" dirty="0"/>
              <a:t> </a:t>
            </a:r>
            <a:r>
              <a:rPr lang="pl-PL" sz="3200" dirty="0">
                <a:solidFill>
                  <a:schemeClr val="accent1"/>
                </a:solidFill>
              </a:rPr>
              <a:t>from</a:t>
            </a:r>
            <a:r>
              <a:rPr lang="pl-PL" sz="3200" dirty="0"/>
              <a:t> the </a:t>
            </a:r>
            <a:r>
              <a:rPr lang="pl-PL" sz="3200" dirty="0" err="1">
                <a:solidFill>
                  <a:schemeClr val="accent1"/>
                </a:solidFill>
              </a:rPr>
              <a:t>empty</a:t>
            </a:r>
            <a:r>
              <a:rPr lang="pl-PL" sz="3200" dirty="0">
                <a:solidFill>
                  <a:schemeClr val="accent1"/>
                </a:solidFill>
              </a:rPr>
              <a:t> </a:t>
            </a:r>
            <a:r>
              <a:rPr lang="pl-PL" sz="3200" dirty="0" err="1">
                <a:solidFill>
                  <a:schemeClr val="accent1"/>
                </a:solidFill>
              </a:rPr>
              <a:t>method</a:t>
            </a:r>
            <a:r>
              <a:rPr lang="pl-PL" sz="3200" dirty="0">
                <a:solidFill>
                  <a:schemeClr val="accent1"/>
                </a:solidFill>
              </a:rPr>
              <a:t> </a:t>
            </a:r>
            <a:r>
              <a:rPr lang="pl-PL" sz="3200" dirty="0" err="1" smtClean="0">
                <a:solidFill>
                  <a:schemeClr val="accent1"/>
                </a:solidFill>
              </a:rPr>
              <a:t>duration</a:t>
            </a:r>
            <a:r>
              <a:rPr lang="en-GB" sz="3200" dirty="0" smtClean="0">
                <a:solidFill>
                  <a:schemeClr val="accent1"/>
                </a:solidFill>
              </a:rPr>
              <a:t/>
            </a:r>
            <a:br>
              <a:rPr lang="en-GB" sz="3200" dirty="0" smtClean="0">
                <a:solidFill>
                  <a:schemeClr val="accent1"/>
                </a:solidFill>
              </a:rPr>
            </a:br>
            <a:endParaRPr lang="en-GB" sz="3200" dirty="0" smtClean="0">
              <a:solidFill>
                <a:schemeClr val="accent1"/>
              </a:solidFill>
            </a:endParaRPr>
          </a:p>
          <a:p>
            <a:pPr algn="ctr"/>
            <a:r>
              <a:rPr lang="en-GB" sz="3200" dirty="0" smtClean="0"/>
              <a:t>Requires </a:t>
            </a:r>
            <a:r>
              <a:rPr lang="en-GB" sz="3200" dirty="0" err="1" smtClean="0"/>
              <a:t>Benchmarkdotnet</a:t>
            </a:r>
            <a:r>
              <a:rPr lang="en-GB" sz="3200" dirty="0"/>
              <a:t> </a:t>
            </a:r>
            <a:r>
              <a:rPr lang="en-GB" sz="3200" dirty="0" smtClean="0"/>
              <a:t>v0.11.2+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1117844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fontAlgn="base"/>
            <a:r>
              <a:rPr lang="en-US" sz="2400" dirty="0">
                <a:solidFill>
                  <a:schemeClr val="tx1"/>
                </a:solidFill>
              </a:rPr>
              <a:t>This is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very important </a:t>
            </a:r>
            <a:r>
              <a:rPr lang="en-US" sz="2400" dirty="0">
                <a:solidFill>
                  <a:schemeClr val="tx1"/>
                </a:solidFill>
              </a:rPr>
              <a:t>for our company</a:t>
            </a: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It’s </a:t>
            </a:r>
            <a:r>
              <a:rPr lang="en-US" sz="2400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PoC</a:t>
            </a:r>
            <a:endParaRPr lang="en-US" sz="24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Please make it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ASAP</a:t>
            </a: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Performance doesn’t matter</a:t>
            </a:r>
          </a:p>
          <a:p>
            <a:pPr fontAlgn="base"/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Don’t spend </a:t>
            </a:r>
            <a:r>
              <a:rPr lang="en-US" sz="2400" dirty="0">
                <a:solidFill>
                  <a:schemeClr val="tx1"/>
                </a:solidFill>
              </a:rPr>
              <a:t>to much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time</a:t>
            </a:r>
            <a:r>
              <a:rPr lang="en-US" sz="2400" dirty="0">
                <a:solidFill>
                  <a:schemeClr val="tx1"/>
                </a:solidFill>
              </a:rPr>
              <a:t> on it</a:t>
            </a:r>
          </a:p>
          <a:p>
            <a:pPr fontAlgn="base"/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Keep clean</a:t>
            </a:r>
            <a:r>
              <a:rPr lang="en-US" sz="2400" dirty="0">
                <a:solidFill>
                  <a:schemeClr val="tx1"/>
                </a:solidFill>
              </a:rPr>
              <a:t> and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easy to understand </a:t>
            </a:r>
            <a:r>
              <a:rPr lang="en-US" sz="2400" dirty="0">
                <a:solidFill>
                  <a:schemeClr val="tx1"/>
                </a:solidFill>
              </a:rPr>
              <a:t>for another developers</a:t>
            </a:r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080" y="1318345"/>
            <a:ext cx="4296755" cy="4913697"/>
          </a:xfrm>
          <a:prstGeom prst="rect">
            <a:avLst/>
          </a:prstGeom>
        </p:spPr>
      </p:pic>
      <p:sp>
        <p:nvSpPr>
          <p:cNvPr id="8" name="pole tekstowe 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9548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4654690" y="1710893"/>
            <a:ext cx="5201098" cy="4314522"/>
          </a:xfrm>
        </p:spPr>
        <p:txBody>
          <a:bodyPr>
            <a:noAutofit/>
          </a:bodyPr>
          <a:lstStyle/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K</a:t>
            </a:r>
            <a:r>
              <a:rPr lang="en-US" sz="6000" dirty="0">
                <a:solidFill>
                  <a:schemeClr val="tx1"/>
                </a:solidFill>
              </a:rPr>
              <a:t>EEP</a:t>
            </a:r>
          </a:p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I</a:t>
            </a:r>
            <a:r>
              <a:rPr lang="en-US" sz="6000" dirty="0">
                <a:solidFill>
                  <a:schemeClr val="tx1"/>
                </a:solidFill>
              </a:rPr>
              <a:t>T</a:t>
            </a:r>
          </a:p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</a:t>
            </a:r>
            <a:r>
              <a:rPr lang="en-US" sz="6000" dirty="0">
                <a:solidFill>
                  <a:schemeClr val="tx1"/>
                </a:solidFill>
              </a:rPr>
              <a:t>IMPLE</a:t>
            </a:r>
          </a:p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</a:t>
            </a:r>
            <a:r>
              <a:rPr lang="en-US" sz="6000" dirty="0">
                <a:solidFill>
                  <a:schemeClr val="tx1"/>
                </a:solidFill>
              </a:rPr>
              <a:t>TUPID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8193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61343" cy="39842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SecretAlgorithm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SecretAlgorithm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- 2) +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SecretAlgorithm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- 1);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8625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61343" cy="39842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- 2) +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- 1);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887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8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fontAlgn="base"/>
            <a:r>
              <a:rPr lang="en-US" sz="2400" dirty="0">
                <a:solidFill>
                  <a:schemeClr val="tx1"/>
                </a:solidFill>
              </a:rPr>
              <a:t>It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works</a:t>
            </a: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It is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simple</a:t>
            </a:r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928" y="1297507"/>
            <a:ext cx="3941602" cy="5146606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5456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48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>Make it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faster</a:t>
            </a:r>
            <a:r>
              <a:rPr lang="en-US" sz="4800" dirty="0">
                <a:solidFill>
                  <a:schemeClr val="tx1"/>
                </a:solidFill>
              </a:rPr>
              <a:t>!</a:t>
            </a:r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080" y="1318345"/>
            <a:ext cx="4296755" cy="4913697"/>
          </a:xfrm>
          <a:prstGeom prst="rect">
            <a:avLst/>
          </a:prstGeom>
        </p:spPr>
      </p:pic>
      <p:sp>
        <p:nvSpPr>
          <p:cNvPr id="8" name="pole tekstowe 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9610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What kind of optimizations techniques do I know?</a:t>
            </a:r>
          </a:p>
        </p:txBody>
      </p:sp>
      <p:pic>
        <p:nvPicPr>
          <p:cNvPr id="9" name="Picture 2" descr="Znalezione obrazy dla zapytania think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519" y="2271495"/>
            <a:ext cx="3254890" cy="325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6142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THREADS</a:t>
            </a:r>
            <a:r>
              <a:rPr lang="en-US" sz="4800" dirty="0">
                <a:solidFill>
                  <a:schemeClr val="tx1"/>
                </a:solidFill>
              </a:rPr>
              <a:t> </a:t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FOR THE RESQUE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4195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61343" cy="39842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var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a = Task.Run(() =&gt;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(n - 2));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b =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Task.Run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(() =&gt;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- 1));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Task.WaitAll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(a, b);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a.Result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b.Result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5875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9" name="Wykres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8003125"/>
              </p:ext>
            </p:extLst>
          </p:nvPr>
        </p:nvGraphicFramePr>
        <p:xfrm>
          <a:off x="937013" y="1263768"/>
          <a:ext cx="5184476" cy="3916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Wykres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255898"/>
              </p:ext>
            </p:extLst>
          </p:nvPr>
        </p:nvGraphicFramePr>
        <p:xfrm>
          <a:off x="6121489" y="1263768"/>
          <a:ext cx="5756833" cy="3916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7489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TM10001106[[fn=Znaczek]]</Template>
  <TotalTime>2424</TotalTime>
  <Words>1806</Words>
  <Application>Microsoft Office PowerPoint</Application>
  <PresentationFormat>Panoramiczny</PresentationFormat>
  <Paragraphs>715</Paragraphs>
  <Slides>129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129</vt:i4>
      </vt:variant>
    </vt:vector>
  </HeadingPairs>
  <TitlesOfParts>
    <vt:vector size="137" baseType="lpstr">
      <vt:lpstr>Arial</vt:lpstr>
      <vt:lpstr>Calibri</vt:lpstr>
      <vt:lpstr>Consolas</vt:lpstr>
      <vt:lpstr>Gill Sans MT</vt:lpstr>
      <vt:lpstr>Gill Sans MT (Tekst podstawowy)</vt:lpstr>
      <vt:lpstr>Impact</vt:lpstr>
      <vt:lpstr>Open Sans</vt:lpstr>
      <vt:lpstr>Badge</vt:lpstr>
      <vt:lpstr>Everyday performance fuckups</vt:lpstr>
      <vt:lpstr>Everyday performance fuckups</vt:lpstr>
      <vt:lpstr>Łukasz pyrzyk</vt:lpstr>
      <vt:lpstr>issue #0   </vt:lpstr>
      <vt:lpstr>issue #1   Assuming performance improvement</vt:lpstr>
      <vt:lpstr>Prezentacja programu PowerPoint</vt:lpstr>
      <vt:lpstr>Prezentacja programu PowerPoint</vt:lpstr>
      <vt:lpstr>Prezentacja programu PowerPoint</vt:lpstr>
      <vt:lpstr>Prezentacja programu PowerPoint</vt:lpstr>
      <vt:lpstr>Getting assembly from c#</vt:lpstr>
      <vt:lpstr>Prezentacja programu PowerPoint</vt:lpstr>
      <vt:lpstr>Prezentacja programu PowerPoint</vt:lpstr>
      <vt:lpstr>Prezentacja programu PowerPoint</vt:lpstr>
      <vt:lpstr>Prezentacja programu PowerPoint</vt:lpstr>
      <vt:lpstr> TIP  “Swap two variables without using temp variable”   popular interview question  </vt:lpstr>
      <vt:lpstr>Issue #2  benchmarking done wrong  </vt:lpstr>
      <vt:lpstr>Prezentacja programu PowerPoint</vt:lpstr>
      <vt:lpstr>Prezentacja programu PowerPoint</vt:lpstr>
      <vt:lpstr>Prezentacja programu PowerPoint</vt:lpstr>
      <vt:lpstr>   Benchmarking….</vt:lpstr>
      <vt:lpstr>   It is the same!</vt:lpstr>
      <vt:lpstr>Prezentacja programu PowerPoint</vt:lpstr>
      <vt:lpstr>Prezentacja programu PowerPoint</vt:lpstr>
      <vt:lpstr>Issue #3   Releasing product in  debug mode  </vt:lpstr>
      <vt:lpstr>Prezentacja programu PowerPoint</vt:lpstr>
      <vt:lpstr>  YAML  </vt:lpstr>
      <vt:lpstr>Previous yamldotnet benchmarks</vt:lpstr>
      <vt:lpstr>Attemp with benchmarkdotnet</vt:lpstr>
      <vt:lpstr>Prezentacja programu PowerPoint</vt:lpstr>
      <vt:lpstr>problem</vt:lpstr>
      <vt:lpstr>fix</vt:lpstr>
      <vt:lpstr>fix</vt:lpstr>
      <vt:lpstr>Prezentacja programu PowerPoint</vt:lpstr>
      <vt:lpstr>Issue #3   Relying on the object state   </vt:lpstr>
      <vt:lpstr>Prezentacja programu PowerPoint</vt:lpstr>
      <vt:lpstr>Prezentacja programu PowerPoint</vt:lpstr>
      <vt:lpstr>Prezentacja programu PowerPoint</vt:lpstr>
      <vt:lpstr> Eager root collection  it is a Just-in-time compiler optimization which makes local references irrelevant after their last usage  </vt:lpstr>
      <vt:lpstr>keep alive</vt:lpstr>
      <vt:lpstr>Calling dispose</vt:lpstr>
      <vt:lpstr>Calling dispose</vt:lpstr>
      <vt:lpstr>Calling dispose</vt:lpstr>
      <vt:lpstr>Calling dispose</vt:lpstr>
      <vt:lpstr>Calling dispose</vt:lpstr>
      <vt:lpstr>Calling dispose</vt:lpstr>
      <vt:lpstr>Prezentacja programu PowerPoint</vt:lpstr>
      <vt:lpstr>Prezentacja programu PowerPoint</vt:lpstr>
      <vt:lpstr>Prezentacja programu PowerPoint</vt:lpstr>
      <vt:lpstr>   What?</vt:lpstr>
      <vt:lpstr>Issue #4   forgetting about  tiered compilation   </vt:lpstr>
      <vt:lpstr>Prezentacja programu PowerPoint</vt:lpstr>
      <vt:lpstr>Prezentacja programu PowerPoint</vt:lpstr>
      <vt:lpstr>Prezentacja programu PowerPoint</vt:lpstr>
      <vt:lpstr>Prezentacja programu PowerPoint</vt:lpstr>
      <vt:lpstr> tiered compilation  can influence the profiling and  benchmarking results.  It can change results of samples from books or blog posts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testing</vt:lpstr>
      <vt:lpstr>Testing – no docs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Testing - optimizations</vt:lpstr>
      <vt:lpstr>Prezentacja programu PowerPoint</vt:lpstr>
      <vt:lpstr>Testing – direct / tcp</vt:lpstr>
      <vt:lpstr>The gone fuckup story</vt:lpstr>
      <vt:lpstr>Prezentacja programu PowerPoint</vt:lpstr>
      <vt:lpstr>Prezentacja programu PowerPoint</vt:lpstr>
      <vt:lpstr>Prezentacja programu PowerPoint</vt:lpstr>
      <vt:lpstr>The gone fuckup story</vt:lpstr>
      <vt:lpstr>Prezentacja programu PowerPoint</vt:lpstr>
      <vt:lpstr>Fuckup #3    Buffering  responses</vt:lpstr>
      <vt:lpstr>Buffering a file</vt:lpstr>
      <vt:lpstr>Buffering a file</vt:lpstr>
      <vt:lpstr>Buffering a file</vt:lpstr>
      <vt:lpstr>Prezentacja programu PowerPoint</vt:lpstr>
      <vt:lpstr>Buffering a file</vt:lpstr>
      <vt:lpstr>Prezentacja programu PowerPoint</vt:lpstr>
      <vt:lpstr>Buffering a file</vt:lpstr>
      <vt:lpstr>  TIP  Don’t buffer  big responses.  Stream them</vt:lpstr>
      <vt:lpstr>Fuckup #5    Let’s optimize it</vt:lpstr>
      <vt:lpstr>The business problem</vt:lpstr>
      <vt:lpstr>The business problem</vt:lpstr>
      <vt:lpstr>The business problem</vt:lpstr>
      <vt:lpstr>Prezentacja programu PowerPoint</vt:lpstr>
      <vt:lpstr>Prezentacja programu PowerPoint</vt:lpstr>
      <vt:lpstr>The business problem</vt:lpstr>
      <vt:lpstr>The business problem</vt:lpstr>
      <vt:lpstr>The business problem</vt:lpstr>
      <vt:lpstr>The business problem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Memoization</vt:lpstr>
      <vt:lpstr>Memoization</vt:lpstr>
      <vt:lpstr>Memoization</vt:lpstr>
      <vt:lpstr>Prezentacja programu PowerPoint</vt:lpstr>
      <vt:lpstr>Prezentacja programu PowerPoint</vt:lpstr>
      <vt:lpstr>Prezentacja programu PowerPoint</vt:lpstr>
      <vt:lpstr>Prezentacja programu PowerPoint</vt:lpstr>
      <vt:lpstr>The business problem</vt:lpstr>
      <vt:lpstr>The business problem</vt:lpstr>
      <vt:lpstr>The business problem</vt:lpstr>
      <vt:lpstr>Prezentacja programu PowerPoint</vt:lpstr>
      <vt:lpstr>Prezentacja programu PowerPoint</vt:lpstr>
      <vt:lpstr>Prezentacja programu PowerPoint</vt:lpstr>
      <vt:lpstr> TIP  before doing optimizations Make sure that current solution still fits</vt:lpstr>
      <vt:lpstr> TIP  There are faster algorithms to calculate fibonnaci sequence like Matrix exponentiation or Fast doubling</vt:lpstr>
      <vt:lpstr>Summary</vt:lpstr>
      <vt:lpstr>Summary</vt:lpstr>
      <vt:lpstr>Prezentacja programu PowerPoint</vt:lpstr>
      <vt:lpstr>Links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Everyday performance fuckups</dc:title>
  <dc:creator>Łukasz Pyrzyk</dc:creator>
  <cp:lastModifiedBy>Pyrzyk Łukasz</cp:lastModifiedBy>
  <cp:revision>329</cp:revision>
  <dcterms:created xsi:type="dcterms:W3CDTF">2018-10-24T13:18:16Z</dcterms:created>
  <dcterms:modified xsi:type="dcterms:W3CDTF">2019-10-17T06:32:56Z</dcterms:modified>
</cp:coreProperties>
</file>

<file path=docProps/thumbnail.jpeg>
</file>